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72" r:id="rId2"/>
    <p:sldId id="279" r:id="rId3"/>
    <p:sldId id="280" r:id="rId4"/>
    <p:sldId id="295" r:id="rId5"/>
    <p:sldId id="296" r:id="rId6"/>
    <p:sldId id="298" r:id="rId7"/>
    <p:sldId id="297" r:id="rId8"/>
    <p:sldId id="299" r:id="rId9"/>
    <p:sldId id="300" r:id="rId10"/>
    <p:sldId id="303" r:id="rId11"/>
    <p:sldId id="301" r:id="rId12"/>
    <p:sldId id="302" r:id="rId13"/>
    <p:sldId id="304" r:id="rId14"/>
    <p:sldId id="309" r:id="rId15"/>
    <p:sldId id="308" r:id="rId16"/>
    <p:sldId id="305" r:id="rId17"/>
    <p:sldId id="306" r:id="rId18"/>
    <p:sldId id="307" r:id="rId19"/>
    <p:sldId id="271" r:id="rId20"/>
    <p:sldId id="265" r:id="rId21"/>
    <p:sldId id="267" r:id="rId22"/>
    <p:sldId id="268" r:id="rId23"/>
    <p:sldId id="269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7025" autoAdjust="0"/>
  </p:normalViewPr>
  <p:slideViewPr>
    <p:cSldViewPr snapToGrid="0">
      <p:cViewPr varScale="1">
        <p:scale>
          <a:sx n="73" d="100"/>
          <a:sy n="73" d="100"/>
        </p:scale>
        <p:origin x="99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mmal\Documents\FASO\ALUMNI%2021-01-24\En%20Industrie%20!%20L'avis%20des%20apprentis(1-83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Barlow" panose="00000500000000000000" pitchFamily="2" charset="0"/>
                <a:ea typeface="+mn-ea"/>
                <a:cs typeface="+mn-cs"/>
              </a:defRPr>
            </a:pPr>
            <a:r>
              <a:rPr lang="fr-FR"/>
              <a:t>Les misisons à faible VA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Barlow" panose="00000500000000000000" pitchFamily="2" charset="0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Barlow" panose="00000500000000000000" pitchFamily="2" charset="0"/>
                    <a:ea typeface="+mn-ea"/>
                    <a:cs typeface="+mn-cs"/>
                  </a:defRPr>
                </a:pPr>
                <a:endParaRPr lang="fr-FR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('1 bis'!$A$2:$A$11,'1 bis'!$A$13:$A$24)</c:f>
              <c:strCache>
                <c:ptCount val="10"/>
                <c:pt idx="0">
                  <c:v>Documentation (fiche d'instruction, procédure, Maj cartouche plan, Maj documentaire)</c:v>
                </c:pt>
                <c:pt idx="1">
                  <c:v>Gestion des stocks (mission magasin, etiquettage, listing de pièces détachés, inventaire)</c:v>
                </c:pt>
                <c:pt idx="2">
                  <c:v>Tri, classement, mef de données Excel</c:v>
                </c:pt>
                <c:pt idx="3">
                  <c:v>Trier des pièces</c:v>
                </c:pt>
                <c:pt idx="4">
                  <c:v>Déménagement ligne de prod / 'bureaux ou autre'</c:v>
                </c:pt>
                <c:pt idx="5">
                  <c:v>Chronométrage</c:v>
                </c:pt>
                <c:pt idx="6">
                  <c:v>Assistant 5S</c:v>
                </c:pt>
                <c:pt idx="7">
                  <c:v>TEST DE QUALIF (! Limite)</c:v>
                </c:pt>
                <c:pt idx="8">
                  <c:v>Collect de données</c:v>
                </c:pt>
                <c:pt idx="9">
                  <c:v>Monter du mobilier</c:v>
                </c:pt>
              </c:strCache>
              <c:extLst/>
            </c:strRef>
          </c:cat>
          <c:val>
            <c:numRef>
              <c:f>('1 bis'!$X$2:$X$11,'1 bis'!$X$13:$X$24)</c:f>
              <c:numCache>
                <c:formatCode>General</c:formatCode>
                <c:ptCount val="10"/>
                <c:pt idx="0">
                  <c:v>21</c:v>
                </c:pt>
                <c:pt idx="1">
                  <c:v>10</c:v>
                </c:pt>
                <c:pt idx="2">
                  <c:v>6</c:v>
                </c:pt>
                <c:pt idx="3">
                  <c:v>4</c:v>
                </c:pt>
                <c:pt idx="4">
                  <c:v>4</c:v>
                </c:pt>
                <c:pt idx="5">
                  <c:v>3</c:v>
                </c:pt>
                <c:pt idx="6">
                  <c:v>3</c:v>
                </c:pt>
                <c:pt idx="7">
                  <c:v>2</c:v>
                </c:pt>
                <c:pt idx="8">
                  <c:v>2</c:v>
                </c:pt>
                <c:pt idx="9">
                  <c:v>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01BB-4402-8DBB-FD706DBE389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42323072"/>
        <c:axId val="545466976"/>
      </c:barChart>
      <c:catAx>
        <c:axId val="15423230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arlow" panose="00000500000000000000" pitchFamily="2" charset="0"/>
                <a:ea typeface="+mn-ea"/>
                <a:cs typeface="+mn-cs"/>
              </a:defRPr>
            </a:pPr>
            <a:endParaRPr lang="fr-FR"/>
          </a:p>
        </c:txPr>
        <c:crossAx val="545466976"/>
        <c:crosses val="autoZero"/>
        <c:auto val="1"/>
        <c:lblAlgn val="ctr"/>
        <c:lblOffset val="100"/>
        <c:noMultiLvlLbl val="0"/>
      </c:catAx>
      <c:valAx>
        <c:axId val="5454669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Barlow" panose="00000500000000000000" pitchFamily="2" charset="0"/>
                <a:ea typeface="+mn-ea"/>
                <a:cs typeface="+mn-cs"/>
              </a:defRPr>
            </a:pPr>
            <a:endParaRPr lang="fr-FR"/>
          </a:p>
        </c:txPr>
        <c:crossAx val="1542323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050">
          <a:latin typeface="Barlow" panose="00000500000000000000" pitchFamily="2" charset="0"/>
        </a:defRPr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0DCF54-CDAD-4739-9F36-94C071123CA6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27A89BB6-0972-4C2F-BCB4-9DE930FEA654}">
      <dgm:prSet phldrT="[Text]"/>
      <dgm:spPr/>
      <dgm:t>
        <a:bodyPr/>
        <a:lstStyle/>
        <a:p>
          <a:r>
            <a:rPr lang="fr-FR" dirty="0">
              <a:latin typeface="Barlow" panose="00000500000000000000" pitchFamily="2" charset="0"/>
            </a:rPr>
            <a:t>Sept 21 </a:t>
          </a:r>
        </a:p>
        <a:p>
          <a:r>
            <a:rPr lang="fr-FR" dirty="0">
              <a:latin typeface="Barlow" panose="00000500000000000000" pitchFamily="2" charset="0"/>
            </a:rPr>
            <a:t>Naissance de l’idée</a:t>
          </a:r>
        </a:p>
        <a:p>
          <a:r>
            <a:rPr lang="fr-FR" dirty="0">
              <a:latin typeface="Barlow" panose="00000500000000000000" pitchFamily="2" charset="0"/>
            </a:rPr>
            <a:t>Découverte d’ENTRE’P</a:t>
          </a:r>
        </a:p>
      </dgm:t>
    </dgm:pt>
    <dgm:pt modelId="{E99AB96A-120A-4556-8D5F-32075193F599}" type="parTrans" cxnId="{6894627E-5D22-4676-887A-8C7BC3C70E89}">
      <dgm:prSet/>
      <dgm:spPr/>
      <dgm:t>
        <a:bodyPr/>
        <a:lstStyle/>
        <a:p>
          <a:endParaRPr lang="fr-FR">
            <a:latin typeface="Barlow" panose="00000500000000000000" pitchFamily="2" charset="0"/>
          </a:endParaRPr>
        </a:p>
      </dgm:t>
    </dgm:pt>
    <dgm:pt modelId="{EC09C538-DFD8-43C3-93A6-46115AF83962}" type="sibTrans" cxnId="{6894627E-5D22-4676-887A-8C7BC3C70E89}">
      <dgm:prSet/>
      <dgm:spPr/>
      <dgm:t>
        <a:bodyPr/>
        <a:lstStyle/>
        <a:p>
          <a:endParaRPr lang="fr-FR">
            <a:latin typeface="Barlow" panose="00000500000000000000" pitchFamily="2" charset="0"/>
          </a:endParaRPr>
        </a:p>
      </dgm:t>
    </dgm:pt>
    <dgm:pt modelId="{1D089DA1-32D3-4278-A896-330BE5331A9E}">
      <dgm:prSet phldrT="[Text]"/>
      <dgm:spPr/>
      <dgm:t>
        <a:bodyPr/>
        <a:lstStyle/>
        <a:p>
          <a:r>
            <a:rPr lang="fr-FR" dirty="0">
              <a:latin typeface="Barlow" panose="00000500000000000000" pitchFamily="2" charset="0"/>
            </a:rPr>
            <a:t>21-23 </a:t>
          </a:r>
        </a:p>
        <a:p>
          <a:r>
            <a:rPr lang="fr-FR" dirty="0">
              <a:latin typeface="Barlow" panose="00000500000000000000" pitchFamily="2" charset="0"/>
            </a:rPr>
            <a:t>Réflexion, prise d’expérience, problèmes rencontrés</a:t>
          </a:r>
        </a:p>
        <a:p>
          <a:r>
            <a:rPr lang="fr-FR" dirty="0">
              <a:latin typeface="Barlow" panose="00000500000000000000" pitchFamily="2" charset="0"/>
            </a:rPr>
            <a:t>Alternance en tant qu’ingénieur production</a:t>
          </a:r>
        </a:p>
      </dgm:t>
    </dgm:pt>
    <dgm:pt modelId="{D389FBBA-3A61-40A2-A8B9-3F3703016355}" type="parTrans" cxnId="{3BA2FD0F-C8C6-4548-A497-FBF718ABCB97}">
      <dgm:prSet/>
      <dgm:spPr/>
      <dgm:t>
        <a:bodyPr/>
        <a:lstStyle/>
        <a:p>
          <a:endParaRPr lang="fr-FR">
            <a:latin typeface="Barlow" panose="00000500000000000000" pitchFamily="2" charset="0"/>
          </a:endParaRPr>
        </a:p>
      </dgm:t>
    </dgm:pt>
    <dgm:pt modelId="{7D477DDA-B118-4176-86E4-2AC455939BA8}" type="sibTrans" cxnId="{3BA2FD0F-C8C6-4548-A497-FBF718ABCB97}">
      <dgm:prSet/>
      <dgm:spPr/>
      <dgm:t>
        <a:bodyPr/>
        <a:lstStyle/>
        <a:p>
          <a:endParaRPr lang="fr-FR">
            <a:latin typeface="Barlow" panose="00000500000000000000" pitchFamily="2" charset="0"/>
          </a:endParaRPr>
        </a:p>
      </dgm:t>
    </dgm:pt>
    <dgm:pt modelId="{127D096F-F512-4430-B6CB-760AA6FF85CF}">
      <dgm:prSet phldrT="[Text]"/>
      <dgm:spPr/>
      <dgm:t>
        <a:bodyPr/>
        <a:lstStyle/>
        <a:p>
          <a:r>
            <a:rPr lang="fr-FR" b="1" dirty="0">
              <a:latin typeface="Barlow" panose="00000500000000000000" pitchFamily="2" charset="0"/>
            </a:rPr>
            <a:t>Sept 23 </a:t>
          </a:r>
        </a:p>
        <a:p>
          <a:r>
            <a:rPr lang="fr-FR" b="1" dirty="0">
              <a:latin typeface="Barlow" panose="00000500000000000000" pitchFamily="2" charset="0"/>
            </a:rPr>
            <a:t>Inscription ENTRE’P</a:t>
          </a:r>
        </a:p>
      </dgm:t>
    </dgm:pt>
    <dgm:pt modelId="{38030818-F56C-42AF-A104-FF224C2215E3}" type="parTrans" cxnId="{357522EB-2D09-4ACF-91A2-E1BA7600828B}">
      <dgm:prSet/>
      <dgm:spPr/>
      <dgm:t>
        <a:bodyPr/>
        <a:lstStyle/>
        <a:p>
          <a:endParaRPr lang="fr-FR">
            <a:latin typeface="Barlow" panose="00000500000000000000" pitchFamily="2" charset="0"/>
          </a:endParaRPr>
        </a:p>
      </dgm:t>
    </dgm:pt>
    <dgm:pt modelId="{0529CA8D-9D9C-4E30-B527-915ED498124D}" type="sibTrans" cxnId="{357522EB-2D09-4ACF-91A2-E1BA7600828B}">
      <dgm:prSet/>
      <dgm:spPr/>
      <dgm:t>
        <a:bodyPr/>
        <a:lstStyle/>
        <a:p>
          <a:endParaRPr lang="fr-FR">
            <a:latin typeface="Barlow" panose="00000500000000000000" pitchFamily="2" charset="0"/>
          </a:endParaRPr>
        </a:p>
      </dgm:t>
    </dgm:pt>
    <dgm:pt modelId="{5E360D6F-BB7E-40D0-B489-46706C01E1D6}" type="pres">
      <dgm:prSet presAssocID="{7E0DCF54-CDAD-4739-9F36-94C071123CA6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fr-FR"/>
        </a:p>
      </dgm:t>
    </dgm:pt>
    <dgm:pt modelId="{5FD76BE6-7E8B-47F4-BF07-7E9940963E53}" type="pres">
      <dgm:prSet presAssocID="{27A89BB6-0972-4C2F-BCB4-9DE930FEA654}" presName="composite" presStyleCnt="0"/>
      <dgm:spPr/>
    </dgm:pt>
    <dgm:pt modelId="{1F6495CD-EFCD-4949-9962-8751FC603405}" type="pres">
      <dgm:prSet presAssocID="{27A89BB6-0972-4C2F-BCB4-9DE930FEA654}" presName="LShape" presStyleLbl="alignNode1" presStyleIdx="0" presStyleCnt="5"/>
      <dgm:spPr/>
    </dgm:pt>
    <dgm:pt modelId="{F60593C7-4EEA-4EE3-8DF3-F6C8729E25F8}" type="pres">
      <dgm:prSet presAssocID="{27A89BB6-0972-4C2F-BCB4-9DE930FEA654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26D79E07-D883-4F57-8FF1-AC2642A4ED5D}" type="pres">
      <dgm:prSet presAssocID="{27A89BB6-0972-4C2F-BCB4-9DE930FEA654}" presName="Triangle" presStyleLbl="alignNode1" presStyleIdx="1" presStyleCnt="5"/>
      <dgm:spPr/>
    </dgm:pt>
    <dgm:pt modelId="{3665F889-5569-46D4-9B19-79362D11B7B8}" type="pres">
      <dgm:prSet presAssocID="{EC09C538-DFD8-43C3-93A6-46115AF83962}" presName="sibTrans" presStyleCnt="0"/>
      <dgm:spPr/>
    </dgm:pt>
    <dgm:pt modelId="{F636270A-489B-4998-9786-B3FF4C66F89E}" type="pres">
      <dgm:prSet presAssocID="{EC09C538-DFD8-43C3-93A6-46115AF83962}" presName="space" presStyleCnt="0"/>
      <dgm:spPr/>
    </dgm:pt>
    <dgm:pt modelId="{D785F29A-E5DA-4971-A450-D6715C778C7E}" type="pres">
      <dgm:prSet presAssocID="{1D089DA1-32D3-4278-A896-330BE5331A9E}" presName="composite" presStyleCnt="0"/>
      <dgm:spPr/>
    </dgm:pt>
    <dgm:pt modelId="{C75B4ACB-5BDC-4D83-B49D-EEE90D7B797E}" type="pres">
      <dgm:prSet presAssocID="{1D089DA1-32D3-4278-A896-330BE5331A9E}" presName="LShape" presStyleLbl="alignNode1" presStyleIdx="2" presStyleCnt="5"/>
      <dgm:spPr/>
    </dgm:pt>
    <dgm:pt modelId="{A1697D94-DAC9-462A-BAF1-FFAF5C5C9225}" type="pres">
      <dgm:prSet presAssocID="{1D089DA1-32D3-4278-A896-330BE5331A9E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10B1FB2-F8E7-430C-95EA-74CDE100743C}" type="pres">
      <dgm:prSet presAssocID="{1D089DA1-32D3-4278-A896-330BE5331A9E}" presName="Triangle" presStyleLbl="alignNode1" presStyleIdx="3" presStyleCnt="5"/>
      <dgm:spPr/>
    </dgm:pt>
    <dgm:pt modelId="{DA004C40-D3BA-46A4-8506-572D889BD5D8}" type="pres">
      <dgm:prSet presAssocID="{7D477DDA-B118-4176-86E4-2AC455939BA8}" presName="sibTrans" presStyleCnt="0"/>
      <dgm:spPr/>
    </dgm:pt>
    <dgm:pt modelId="{C8885828-FD0D-4BF2-A0E2-BBB7E8A22F15}" type="pres">
      <dgm:prSet presAssocID="{7D477DDA-B118-4176-86E4-2AC455939BA8}" presName="space" presStyleCnt="0"/>
      <dgm:spPr/>
    </dgm:pt>
    <dgm:pt modelId="{234355A9-BD67-4A7F-8066-B5BF69A98715}" type="pres">
      <dgm:prSet presAssocID="{127D096F-F512-4430-B6CB-760AA6FF85CF}" presName="composite" presStyleCnt="0"/>
      <dgm:spPr/>
    </dgm:pt>
    <dgm:pt modelId="{1567BF4B-5CEE-4E28-BAC9-09CD705A06EF}" type="pres">
      <dgm:prSet presAssocID="{127D096F-F512-4430-B6CB-760AA6FF85CF}" presName="LShape" presStyleLbl="alignNode1" presStyleIdx="4" presStyleCnt="5"/>
      <dgm:spPr/>
    </dgm:pt>
    <dgm:pt modelId="{3D154A83-F608-4208-85C3-FB90BD9477EA}" type="pres">
      <dgm:prSet presAssocID="{127D096F-F512-4430-B6CB-760AA6FF85CF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AA01C941-BF9C-43AA-93BC-A9ECEBF0AA30}" type="presOf" srcId="{127D096F-F512-4430-B6CB-760AA6FF85CF}" destId="{3D154A83-F608-4208-85C3-FB90BD9477EA}" srcOrd="0" destOrd="0" presId="urn:microsoft.com/office/officeart/2009/3/layout/StepUpProcess"/>
    <dgm:cxn modelId="{8EB306F5-727D-4140-95A0-38C72B09B299}" type="presOf" srcId="{7E0DCF54-CDAD-4739-9F36-94C071123CA6}" destId="{5E360D6F-BB7E-40D0-B489-46706C01E1D6}" srcOrd="0" destOrd="0" presId="urn:microsoft.com/office/officeart/2009/3/layout/StepUpProcess"/>
    <dgm:cxn modelId="{3BA2FD0F-C8C6-4548-A497-FBF718ABCB97}" srcId="{7E0DCF54-CDAD-4739-9F36-94C071123CA6}" destId="{1D089DA1-32D3-4278-A896-330BE5331A9E}" srcOrd="1" destOrd="0" parTransId="{D389FBBA-3A61-40A2-A8B9-3F3703016355}" sibTransId="{7D477DDA-B118-4176-86E4-2AC455939BA8}"/>
    <dgm:cxn modelId="{8F5A728A-A034-4859-8614-17F2A6ED397F}" type="presOf" srcId="{27A89BB6-0972-4C2F-BCB4-9DE930FEA654}" destId="{F60593C7-4EEA-4EE3-8DF3-F6C8729E25F8}" srcOrd="0" destOrd="0" presId="urn:microsoft.com/office/officeart/2009/3/layout/StepUpProcess"/>
    <dgm:cxn modelId="{A87D0A26-F515-438C-9A71-97FBA3513D4E}" type="presOf" srcId="{1D089DA1-32D3-4278-A896-330BE5331A9E}" destId="{A1697D94-DAC9-462A-BAF1-FFAF5C5C9225}" srcOrd="0" destOrd="0" presId="urn:microsoft.com/office/officeart/2009/3/layout/StepUpProcess"/>
    <dgm:cxn modelId="{6894627E-5D22-4676-887A-8C7BC3C70E89}" srcId="{7E0DCF54-CDAD-4739-9F36-94C071123CA6}" destId="{27A89BB6-0972-4C2F-BCB4-9DE930FEA654}" srcOrd="0" destOrd="0" parTransId="{E99AB96A-120A-4556-8D5F-32075193F599}" sibTransId="{EC09C538-DFD8-43C3-93A6-46115AF83962}"/>
    <dgm:cxn modelId="{357522EB-2D09-4ACF-91A2-E1BA7600828B}" srcId="{7E0DCF54-CDAD-4739-9F36-94C071123CA6}" destId="{127D096F-F512-4430-B6CB-760AA6FF85CF}" srcOrd="2" destOrd="0" parTransId="{38030818-F56C-42AF-A104-FF224C2215E3}" sibTransId="{0529CA8D-9D9C-4E30-B527-915ED498124D}"/>
    <dgm:cxn modelId="{2F84D760-6B38-4AAD-856C-690C7A2F7619}" type="presParOf" srcId="{5E360D6F-BB7E-40D0-B489-46706C01E1D6}" destId="{5FD76BE6-7E8B-47F4-BF07-7E9940963E53}" srcOrd="0" destOrd="0" presId="urn:microsoft.com/office/officeart/2009/3/layout/StepUpProcess"/>
    <dgm:cxn modelId="{C13CC372-34FE-4805-9F6C-503799BFDA71}" type="presParOf" srcId="{5FD76BE6-7E8B-47F4-BF07-7E9940963E53}" destId="{1F6495CD-EFCD-4949-9962-8751FC603405}" srcOrd="0" destOrd="0" presId="urn:microsoft.com/office/officeart/2009/3/layout/StepUpProcess"/>
    <dgm:cxn modelId="{B75B670C-3BCE-47A3-9FE8-746E5EA458EB}" type="presParOf" srcId="{5FD76BE6-7E8B-47F4-BF07-7E9940963E53}" destId="{F60593C7-4EEA-4EE3-8DF3-F6C8729E25F8}" srcOrd="1" destOrd="0" presId="urn:microsoft.com/office/officeart/2009/3/layout/StepUpProcess"/>
    <dgm:cxn modelId="{51AEEC8D-35F8-467B-B294-3F3DB910116D}" type="presParOf" srcId="{5FD76BE6-7E8B-47F4-BF07-7E9940963E53}" destId="{26D79E07-D883-4F57-8FF1-AC2642A4ED5D}" srcOrd="2" destOrd="0" presId="urn:microsoft.com/office/officeart/2009/3/layout/StepUpProcess"/>
    <dgm:cxn modelId="{F6DC1FD2-A7A7-485D-87AE-B57EA515EB1A}" type="presParOf" srcId="{5E360D6F-BB7E-40D0-B489-46706C01E1D6}" destId="{3665F889-5569-46D4-9B19-79362D11B7B8}" srcOrd="1" destOrd="0" presId="urn:microsoft.com/office/officeart/2009/3/layout/StepUpProcess"/>
    <dgm:cxn modelId="{455B2222-F1C4-4715-9A1F-F54F81AEED9B}" type="presParOf" srcId="{3665F889-5569-46D4-9B19-79362D11B7B8}" destId="{F636270A-489B-4998-9786-B3FF4C66F89E}" srcOrd="0" destOrd="0" presId="urn:microsoft.com/office/officeart/2009/3/layout/StepUpProcess"/>
    <dgm:cxn modelId="{A133E784-853E-4600-9775-C8AD28E74718}" type="presParOf" srcId="{5E360D6F-BB7E-40D0-B489-46706C01E1D6}" destId="{D785F29A-E5DA-4971-A450-D6715C778C7E}" srcOrd="2" destOrd="0" presId="urn:microsoft.com/office/officeart/2009/3/layout/StepUpProcess"/>
    <dgm:cxn modelId="{299043A0-E1A9-4A21-993B-FE0FAFAF1806}" type="presParOf" srcId="{D785F29A-E5DA-4971-A450-D6715C778C7E}" destId="{C75B4ACB-5BDC-4D83-B49D-EEE90D7B797E}" srcOrd="0" destOrd="0" presId="urn:microsoft.com/office/officeart/2009/3/layout/StepUpProcess"/>
    <dgm:cxn modelId="{567BBF77-BEA2-4AD0-B1CC-13E135AB295F}" type="presParOf" srcId="{D785F29A-E5DA-4971-A450-D6715C778C7E}" destId="{A1697D94-DAC9-462A-BAF1-FFAF5C5C9225}" srcOrd="1" destOrd="0" presId="urn:microsoft.com/office/officeart/2009/3/layout/StepUpProcess"/>
    <dgm:cxn modelId="{9E446E46-2AA4-4845-9D9B-06B1F6DD3167}" type="presParOf" srcId="{D785F29A-E5DA-4971-A450-D6715C778C7E}" destId="{610B1FB2-F8E7-430C-95EA-74CDE100743C}" srcOrd="2" destOrd="0" presId="urn:microsoft.com/office/officeart/2009/3/layout/StepUpProcess"/>
    <dgm:cxn modelId="{825B9BEC-19F6-4960-B4A5-BE9BD8DE7A45}" type="presParOf" srcId="{5E360D6F-BB7E-40D0-B489-46706C01E1D6}" destId="{DA004C40-D3BA-46A4-8506-572D889BD5D8}" srcOrd="3" destOrd="0" presId="urn:microsoft.com/office/officeart/2009/3/layout/StepUpProcess"/>
    <dgm:cxn modelId="{705A1D64-81E8-4E91-A293-AACD06E14B05}" type="presParOf" srcId="{DA004C40-D3BA-46A4-8506-572D889BD5D8}" destId="{C8885828-FD0D-4BF2-A0E2-BBB7E8A22F15}" srcOrd="0" destOrd="0" presId="urn:microsoft.com/office/officeart/2009/3/layout/StepUpProcess"/>
    <dgm:cxn modelId="{07C7D023-EE3D-4B0C-A2EA-A6DCB64AB945}" type="presParOf" srcId="{5E360D6F-BB7E-40D0-B489-46706C01E1D6}" destId="{234355A9-BD67-4A7F-8066-B5BF69A98715}" srcOrd="4" destOrd="0" presId="urn:microsoft.com/office/officeart/2009/3/layout/StepUpProcess"/>
    <dgm:cxn modelId="{A530B90B-C392-4BF8-8E4A-73CB19A874C1}" type="presParOf" srcId="{234355A9-BD67-4A7F-8066-B5BF69A98715}" destId="{1567BF4B-5CEE-4E28-BAC9-09CD705A06EF}" srcOrd="0" destOrd="0" presId="urn:microsoft.com/office/officeart/2009/3/layout/StepUpProcess"/>
    <dgm:cxn modelId="{507CC7C7-6E81-4229-A449-9641834F794D}" type="presParOf" srcId="{234355A9-BD67-4A7F-8066-B5BF69A98715}" destId="{3D154A83-F608-4208-85C3-FB90BD9477EA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6495CD-EFCD-4949-9962-8751FC603405}">
      <dsp:nvSpPr>
        <dsp:cNvPr id="0" name=""/>
        <dsp:cNvSpPr/>
      </dsp:nvSpPr>
      <dsp:spPr>
        <a:xfrm rot="5400000">
          <a:off x="507673" y="1770520"/>
          <a:ext cx="1519334" cy="252813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0593C7-4EEA-4EE3-8DF3-F6C8729E25F8}">
      <dsp:nvSpPr>
        <dsp:cNvPr id="0" name=""/>
        <dsp:cNvSpPr/>
      </dsp:nvSpPr>
      <dsp:spPr>
        <a:xfrm>
          <a:off x="254058" y="2525889"/>
          <a:ext cx="2282418" cy="2000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700" kern="1200" dirty="0">
              <a:latin typeface="Barlow" panose="00000500000000000000" pitchFamily="2" charset="0"/>
            </a:rPr>
            <a:t>Sept 21 </a:t>
          </a: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700" kern="1200" dirty="0">
              <a:latin typeface="Barlow" panose="00000500000000000000" pitchFamily="2" charset="0"/>
            </a:rPr>
            <a:t>Naissance de l’idée</a:t>
          </a: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700" kern="1200" dirty="0">
              <a:latin typeface="Barlow" panose="00000500000000000000" pitchFamily="2" charset="0"/>
            </a:rPr>
            <a:t>Découverte d’ENTRE’P</a:t>
          </a:r>
        </a:p>
      </dsp:txBody>
      <dsp:txXfrm>
        <a:off x="254058" y="2525889"/>
        <a:ext cx="2282418" cy="2000673"/>
      </dsp:txXfrm>
    </dsp:sp>
    <dsp:sp modelId="{26D79E07-D883-4F57-8FF1-AC2642A4ED5D}">
      <dsp:nvSpPr>
        <dsp:cNvPr id="0" name=""/>
        <dsp:cNvSpPr/>
      </dsp:nvSpPr>
      <dsp:spPr>
        <a:xfrm>
          <a:off x="2105832" y="1584396"/>
          <a:ext cx="430644" cy="43064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5B4ACB-5BDC-4D83-B49D-EEE90D7B797E}">
      <dsp:nvSpPr>
        <dsp:cNvPr id="0" name=""/>
        <dsp:cNvSpPr/>
      </dsp:nvSpPr>
      <dsp:spPr>
        <a:xfrm rot="5400000">
          <a:off x="3301799" y="1079111"/>
          <a:ext cx="1519334" cy="252813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697D94-DAC9-462A-BAF1-FFAF5C5C9225}">
      <dsp:nvSpPr>
        <dsp:cNvPr id="0" name=""/>
        <dsp:cNvSpPr/>
      </dsp:nvSpPr>
      <dsp:spPr>
        <a:xfrm>
          <a:off x="3048184" y="1834480"/>
          <a:ext cx="2282418" cy="2000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700" kern="1200" dirty="0">
              <a:latin typeface="Barlow" panose="00000500000000000000" pitchFamily="2" charset="0"/>
            </a:rPr>
            <a:t>21-23 </a:t>
          </a: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700" kern="1200" dirty="0">
              <a:latin typeface="Barlow" panose="00000500000000000000" pitchFamily="2" charset="0"/>
            </a:rPr>
            <a:t>Réflexion, prise d’expérience, problèmes rencontrés</a:t>
          </a: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700" kern="1200" dirty="0">
              <a:latin typeface="Barlow" panose="00000500000000000000" pitchFamily="2" charset="0"/>
            </a:rPr>
            <a:t>Alternance en tant qu’ingénieur production</a:t>
          </a:r>
        </a:p>
      </dsp:txBody>
      <dsp:txXfrm>
        <a:off x="3048184" y="1834480"/>
        <a:ext cx="2282418" cy="2000673"/>
      </dsp:txXfrm>
    </dsp:sp>
    <dsp:sp modelId="{610B1FB2-F8E7-430C-95EA-74CDE100743C}">
      <dsp:nvSpPr>
        <dsp:cNvPr id="0" name=""/>
        <dsp:cNvSpPr/>
      </dsp:nvSpPr>
      <dsp:spPr>
        <a:xfrm>
          <a:off x="4899957" y="892986"/>
          <a:ext cx="430644" cy="43064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67BF4B-5CEE-4E28-BAC9-09CD705A06EF}">
      <dsp:nvSpPr>
        <dsp:cNvPr id="0" name=""/>
        <dsp:cNvSpPr/>
      </dsp:nvSpPr>
      <dsp:spPr>
        <a:xfrm rot="5400000">
          <a:off x="6095925" y="387702"/>
          <a:ext cx="1519334" cy="252813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154A83-F608-4208-85C3-FB90BD9477EA}">
      <dsp:nvSpPr>
        <dsp:cNvPr id="0" name=""/>
        <dsp:cNvSpPr/>
      </dsp:nvSpPr>
      <dsp:spPr>
        <a:xfrm>
          <a:off x="5842310" y="1143070"/>
          <a:ext cx="2282418" cy="2000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700" b="1" kern="1200" dirty="0">
              <a:latin typeface="Barlow" panose="00000500000000000000" pitchFamily="2" charset="0"/>
            </a:rPr>
            <a:t>Sept 23 </a:t>
          </a: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700" b="1" kern="1200" dirty="0">
              <a:latin typeface="Barlow" panose="00000500000000000000" pitchFamily="2" charset="0"/>
            </a:rPr>
            <a:t>Inscription ENTRE’P</a:t>
          </a:r>
        </a:p>
      </dsp:txBody>
      <dsp:txXfrm>
        <a:off x="5842310" y="1143070"/>
        <a:ext cx="2282418" cy="20006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4DDDFE-E33D-4157-B8A3-C2888A747528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B6F1B4-59FA-4CF1-A17A-55B946AABD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447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6F1B4-59FA-4CF1-A17A-55B946AABD7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2241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458143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568543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31248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6F1B4-59FA-4CF1-A17A-55B946AABD7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3661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652767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220256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273050" y="1828800"/>
            <a:ext cx="8775700" cy="49371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>
          <a:xfrm>
            <a:off x="822325" y="7040563"/>
            <a:ext cx="6584950" cy="5761037"/>
          </a:xfrm>
          <a:prstGeom prst="rect">
            <a:avLst/>
          </a:prstGeom>
        </p:spPr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976102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microsoft.com/office/2007/relationships/hdphoto" Target="../media/hdphoto1.wdp"/><Relationship Id="rId7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jpeg"/><Relationship Id="rId5" Type="http://schemas.openxmlformats.org/officeDocument/2006/relationships/image" Target="../media/image1.png"/><Relationship Id="rId4" Type="http://schemas.openxmlformats.org/officeDocument/2006/relationships/hyperlink" Target="about:blank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D8B3DAB-BC41-A60B-1E84-88D3617AB739}"/>
              </a:ext>
            </a:extLst>
          </p:cNvPr>
          <p:cNvSpPr>
            <a:spLocks/>
          </p:cNvSpPr>
          <p:nvPr userDrawn="1"/>
        </p:nvSpPr>
        <p:spPr>
          <a:xfrm>
            <a:off x="0" y="3718092"/>
            <a:ext cx="13629688" cy="3139908"/>
          </a:xfrm>
          <a:custGeom>
            <a:avLst/>
            <a:gdLst>
              <a:gd name="connsiteX0" fmla="*/ 0 w 13629688"/>
              <a:gd name="connsiteY0" fmla="*/ 0 h 4705350"/>
              <a:gd name="connsiteX1" fmla="*/ 1844034 w 13629688"/>
              <a:gd name="connsiteY1" fmla="*/ 0 h 4705350"/>
              <a:gd name="connsiteX2" fmla="*/ 13629688 w 13629688"/>
              <a:gd name="connsiteY2" fmla="*/ 4705350 h 4705350"/>
              <a:gd name="connsiteX3" fmla="*/ 0 w 13629688"/>
              <a:gd name="connsiteY3" fmla="*/ 4705350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9688" h="4705350">
                <a:moveTo>
                  <a:pt x="0" y="0"/>
                </a:moveTo>
                <a:lnTo>
                  <a:pt x="1844034" y="0"/>
                </a:lnTo>
                <a:lnTo>
                  <a:pt x="13629688" y="4705350"/>
                </a:lnTo>
                <a:lnTo>
                  <a:pt x="0" y="470535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1AA1A2C1-C2B2-66DF-0C7A-C11BF694D5F5}"/>
              </a:ext>
            </a:extLst>
          </p:cNvPr>
          <p:cNvSpPr>
            <a:spLocks/>
          </p:cNvSpPr>
          <p:nvPr userDrawn="1"/>
        </p:nvSpPr>
        <p:spPr>
          <a:xfrm>
            <a:off x="4504" y="0"/>
            <a:ext cx="9137431" cy="4797838"/>
          </a:xfrm>
          <a:custGeom>
            <a:avLst/>
            <a:gdLst>
              <a:gd name="connsiteX0" fmla="*/ 0 w 9137431"/>
              <a:gd name="connsiteY0" fmla="*/ 0 h 4797838"/>
              <a:gd name="connsiteX1" fmla="*/ 9137431 w 9137431"/>
              <a:gd name="connsiteY1" fmla="*/ 0 h 4797838"/>
              <a:gd name="connsiteX2" fmla="*/ 0 w 9137431"/>
              <a:gd name="connsiteY2" fmla="*/ 4797838 h 4797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37431" h="4797838">
                <a:moveTo>
                  <a:pt x="0" y="0"/>
                </a:moveTo>
                <a:lnTo>
                  <a:pt x="9137431" y="0"/>
                </a:lnTo>
                <a:lnTo>
                  <a:pt x="0" y="4797838"/>
                </a:lnTo>
                <a:close/>
              </a:path>
            </a:pathLst>
          </a:custGeom>
          <a:gradFill flip="none" rotWithShape="1">
            <a:gsLst>
              <a:gs pos="0">
                <a:srgbClr val="CC3399"/>
              </a:gs>
              <a:gs pos="100000">
                <a:srgbClr val="0070C0"/>
              </a:gs>
            </a:gsLst>
            <a:lin ang="10800000" scaled="1"/>
            <a:tileRect/>
          </a:gradFill>
          <a:ln/>
        </p:spPr>
        <p:txBody>
          <a:bodyPr wrap="square">
            <a:noAutofit/>
          </a:bodyPr>
          <a:lstStyle/>
          <a:p>
            <a:endParaRPr lang="fr-FR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E6A096-F823-F39B-2257-C484711DC1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05726" y="1122363"/>
            <a:ext cx="6962274" cy="2387600"/>
          </a:xfrm>
        </p:spPr>
        <p:txBody>
          <a:bodyPr anchor="b"/>
          <a:lstStyle>
            <a:lvl1pPr algn="l">
              <a:defRPr sz="6000" b="1">
                <a:latin typeface="Barlow" panose="000005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D3102E-3687-3CDB-974A-B699AD214C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05726" y="3602038"/>
            <a:ext cx="6962274" cy="1655762"/>
          </a:xfrm>
        </p:spPr>
        <p:txBody>
          <a:bodyPr/>
          <a:lstStyle>
            <a:lvl1pPr marL="0" indent="0" algn="l">
              <a:buNone/>
              <a:defRPr sz="2400">
                <a:latin typeface="Barlow" panose="00000500000000000000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fr-FR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6222B5-B5FC-1041-C306-60D198563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Barlow" panose="00000500000000000000" pitchFamily="2" charset="0"/>
              </a:defRPr>
            </a:lvl1pPr>
          </a:lstStyle>
          <a:p>
            <a:fld id="{6CC42202-3EC9-4735-8B18-6EDF537D3776}" type="datetimeFigureOut">
              <a:rPr lang="fr-FR" smtClean="0"/>
              <a:pPr/>
              <a:t>20/01/2024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E652D4-1DDC-31D6-954B-78745BA81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Barlow" panose="00000500000000000000" pitchFamily="2" charset="0"/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7DE8B4-0F47-F0DE-F333-2ED4A9D9C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Barlow" panose="00000500000000000000" pitchFamily="2" charset="0"/>
              </a:defRPr>
            </a:lvl1pPr>
          </a:lstStyle>
          <a:p>
            <a:fld id="{EC65E8FD-3942-40E7-A2BC-9A91D0DBF29C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9" name="Image 7">
            <a:extLst>
              <a:ext uri="{FF2B5EF4-FFF2-40B4-BE49-F238E27FC236}">
                <a16:creationId xmlns:a16="http://schemas.microsoft.com/office/drawing/2014/main" id="{DEE82E5D-D135-0652-A3E5-FBEADDE5B1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925" y="-162927"/>
            <a:ext cx="3889675" cy="22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981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75CFC09-8E37-7ADE-D1B0-4593A968FDBC}"/>
              </a:ext>
            </a:extLst>
          </p:cNvPr>
          <p:cNvSpPr>
            <a:spLocks/>
          </p:cNvSpPr>
          <p:nvPr userDrawn="1"/>
        </p:nvSpPr>
        <p:spPr>
          <a:xfrm flipH="1">
            <a:off x="9415103" y="3900944"/>
            <a:ext cx="3220242" cy="2957056"/>
          </a:xfrm>
          <a:custGeom>
            <a:avLst/>
            <a:gdLst>
              <a:gd name="connsiteX0" fmla="*/ 0 w 13629688"/>
              <a:gd name="connsiteY0" fmla="*/ 0 h 4705350"/>
              <a:gd name="connsiteX1" fmla="*/ 1844034 w 13629688"/>
              <a:gd name="connsiteY1" fmla="*/ 0 h 4705350"/>
              <a:gd name="connsiteX2" fmla="*/ 13629688 w 13629688"/>
              <a:gd name="connsiteY2" fmla="*/ 4705350 h 4705350"/>
              <a:gd name="connsiteX3" fmla="*/ 0 w 13629688"/>
              <a:gd name="connsiteY3" fmla="*/ 4705350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9688" h="4705350">
                <a:moveTo>
                  <a:pt x="0" y="0"/>
                </a:moveTo>
                <a:lnTo>
                  <a:pt x="1844034" y="0"/>
                </a:lnTo>
                <a:lnTo>
                  <a:pt x="13629688" y="4705350"/>
                </a:lnTo>
                <a:lnTo>
                  <a:pt x="0" y="470535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C318FB89-A06C-64F5-B756-323A8D359FCF}"/>
              </a:ext>
            </a:extLst>
          </p:cNvPr>
          <p:cNvSpPr>
            <a:spLocks/>
          </p:cNvSpPr>
          <p:nvPr userDrawn="1"/>
        </p:nvSpPr>
        <p:spPr>
          <a:xfrm flipH="1">
            <a:off x="9251362" y="-27990"/>
            <a:ext cx="2940638" cy="1853615"/>
          </a:xfrm>
          <a:custGeom>
            <a:avLst/>
            <a:gdLst>
              <a:gd name="connsiteX0" fmla="*/ 0 w 9137431"/>
              <a:gd name="connsiteY0" fmla="*/ 0 h 4797838"/>
              <a:gd name="connsiteX1" fmla="*/ 9137431 w 9137431"/>
              <a:gd name="connsiteY1" fmla="*/ 0 h 4797838"/>
              <a:gd name="connsiteX2" fmla="*/ 0 w 9137431"/>
              <a:gd name="connsiteY2" fmla="*/ 4797838 h 4797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37431" h="4797838">
                <a:moveTo>
                  <a:pt x="0" y="0"/>
                </a:moveTo>
                <a:lnTo>
                  <a:pt x="9137431" y="0"/>
                </a:lnTo>
                <a:lnTo>
                  <a:pt x="0" y="4797838"/>
                </a:lnTo>
                <a:close/>
              </a:path>
            </a:pathLst>
          </a:custGeom>
          <a:gradFill flip="none" rotWithShape="1">
            <a:gsLst>
              <a:gs pos="0">
                <a:srgbClr val="CC3399"/>
              </a:gs>
              <a:gs pos="100000">
                <a:srgbClr val="0070C0"/>
              </a:gs>
            </a:gsLst>
            <a:lin ang="10800000" scaled="1"/>
            <a:tileRect/>
          </a:gradFill>
          <a:ln/>
        </p:spPr>
        <p:txBody>
          <a:bodyPr wrap="square">
            <a:noAutofit/>
          </a:bodyPr>
          <a:lstStyle/>
          <a:p>
            <a:endParaRPr lang="fr-FR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5FF061-EFED-0EBB-C45A-8FCD78AF0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latin typeface="Barlow" panose="000005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fr-F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353037-C1CE-27A3-055D-C785558D5D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Barlow" panose="00000500000000000000" pitchFamily="2" charset="0"/>
              </a:defRPr>
            </a:lvl1pPr>
            <a:lvl2pPr>
              <a:defRPr>
                <a:latin typeface="Barlow" panose="00000500000000000000" pitchFamily="2" charset="0"/>
              </a:defRPr>
            </a:lvl2pPr>
            <a:lvl3pPr>
              <a:defRPr>
                <a:latin typeface="Barlow" panose="00000500000000000000" pitchFamily="2" charset="0"/>
              </a:defRPr>
            </a:lvl3pPr>
            <a:lvl4pPr>
              <a:defRPr>
                <a:latin typeface="Barlow" panose="00000500000000000000" pitchFamily="2" charset="0"/>
              </a:defRPr>
            </a:lvl4pPr>
            <a:lvl5pPr>
              <a:defRPr>
                <a:latin typeface="Barlow" panose="00000500000000000000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r-FR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A6152C-4541-DFF4-3041-FDB72F9EB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Barlow" panose="00000500000000000000" pitchFamily="2" charset="0"/>
              </a:defRPr>
            </a:lvl1pPr>
          </a:lstStyle>
          <a:p>
            <a:fld id="{6CC42202-3EC9-4735-8B18-6EDF537D3776}" type="datetimeFigureOut">
              <a:rPr lang="fr-FR" smtClean="0"/>
              <a:pPr/>
              <a:t>20/01/2024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721EFF-AE22-AFA0-82D5-C307FB8B8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Barlow" panose="00000500000000000000" pitchFamily="2" charset="0"/>
              </a:defRPr>
            </a:lvl1pPr>
          </a:lstStyle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DDF531-0B63-D88A-65BB-8A07C7136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Barlow" panose="00000500000000000000" pitchFamily="2" charset="0"/>
              </a:defRPr>
            </a:lvl1pPr>
          </a:lstStyle>
          <a:p>
            <a:fld id="{EC65E8FD-3942-40E7-A2BC-9A91D0DBF29C}" type="slidenum">
              <a:rPr lang="fr-FR" smtClean="0"/>
              <a:pPr/>
              <a:t>‹N°›</a:t>
            </a:fld>
            <a:endParaRPr lang="fr-FR"/>
          </a:p>
        </p:txBody>
      </p:sp>
      <p:pic>
        <p:nvPicPr>
          <p:cNvPr id="7" name="Image 7">
            <a:extLst>
              <a:ext uri="{FF2B5EF4-FFF2-40B4-BE49-F238E27FC236}">
                <a16:creationId xmlns:a16="http://schemas.microsoft.com/office/drawing/2014/main" id="{5CD88BDA-9170-9F8E-61E2-2321DE5F0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51362" y="0"/>
            <a:ext cx="3220242" cy="1853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477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AS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e 10">
            <a:extLst>
              <a:ext uri="{FF2B5EF4-FFF2-40B4-BE49-F238E27FC236}">
                <a16:creationId xmlns:a16="http://schemas.microsoft.com/office/drawing/2014/main" id="{4667AA42-6FD1-6152-E8C5-E19A92D967D3}"/>
              </a:ext>
            </a:extLst>
          </p:cNvPr>
          <p:cNvGrpSpPr/>
          <p:nvPr userDrawn="1"/>
        </p:nvGrpSpPr>
        <p:grpSpPr>
          <a:xfrm>
            <a:off x="0" y="-251983"/>
            <a:ext cx="12192000" cy="7109983"/>
            <a:chOff x="0" y="-251983"/>
            <a:chExt cx="14630400" cy="848158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1F84D3E-F082-E73B-1B00-BF4026A552E4}"/>
                </a:ext>
              </a:extLst>
            </p:cNvPr>
            <p:cNvSpPr/>
            <p:nvPr/>
          </p:nvSpPr>
          <p:spPr>
            <a:xfrm>
              <a:off x="0" y="0"/>
              <a:ext cx="14630400" cy="82296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12" name="Groupe 4">
              <a:extLst>
                <a:ext uri="{FF2B5EF4-FFF2-40B4-BE49-F238E27FC236}">
                  <a16:creationId xmlns:a16="http://schemas.microsoft.com/office/drawing/2014/main" id="{2EF0CA52-F21B-E7DA-47EB-1E128793B165}"/>
                </a:ext>
              </a:extLst>
            </p:cNvPr>
            <p:cNvGrpSpPr/>
            <p:nvPr/>
          </p:nvGrpSpPr>
          <p:grpSpPr>
            <a:xfrm>
              <a:off x="0" y="-251983"/>
              <a:ext cx="14005542" cy="8481583"/>
              <a:chOff x="0" y="-251983"/>
              <a:chExt cx="14005542" cy="8481583"/>
            </a:xfrm>
          </p:grpSpPr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18C5DB1C-FA4B-E31C-A121-DD4BE4C47190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0" y="3524250"/>
                <a:ext cx="13629688" cy="4705350"/>
              </a:xfrm>
              <a:custGeom>
                <a:avLst/>
                <a:gdLst>
                  <a:gd name="connsiteX0" fmla="*/ 0 w 13629688"/>
                  <a:gd name="connsiteY0" fmla="*/ 0 h 4705350"/>
                  <a:gd name="connsiteX1" fmla="*/ 1844034 w 13629688"/>
                  <a:gd name="connsiteY1" fmla="*/ 0 h 4705350"/>
                  <a:gd name="connsiteX2" fmla="*/ 13629688 w 13629688"/>
                  <a:gd name="connsiteY2" fmla="*/ 4705350 h 4705350"/>
                  <a:gd name="connsiteX3" fmla="*/ 0 w 13629688"/>
                  <a:gd name="connsiteY3" fmla="*/ 4705350 h 4705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629688" h="4705350">
                    <a:moveTo>
                      <a:pt x="0" y="0"/>
                    </a:moveTo>
                    <a:lnTo>
                      <a:pt x="1844034" y="0"/>
                    </a:lnTo>
                    <a:lnTo>
                      <a:pt x="13629688" y="4705350"/>
                    </a:lnTo>
                    <a:lnTo>
                      <a:pt x="0" y="4705350"/>
                    </a:ln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9D676657-77B5-DCEB-3906-57F6625D922D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4504" y="0"/>
                <a:ext cx="9137431" cy="4797838"/>
              </a:xfrm>
              <a:custGeom>
                <a:avLst/>
                <a:gdLst>
                  <a:gd name="connsiteX0" fmla="*/ 0 w 9137431"/>
                  <a:gd name="connsiteY0" fmla="*/ 0 h 4797838"/>
                  <a:gd name="connsiteX1" fmla="*/ 9137431 w 9137431"/>
                  <a:gd name="connsiteY1" fmla="*/ 0 h 4797838"/>
                  <a:gd name="connsiteX2" fmla="*/ 0 w 9137431"/>
                  <a:gd name="connsiteY2" fmla="*/ 4797838 h 47978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137431" h="4797838">
                    <a:moveTo>
                      <a:pt x="0" y="0"/>
                    </a:moveTo>
                    <a:lnTo>
                      <a:pt x="9137431" y="0"/>
                    </a:lnTo>
                    <a:lnTo>
                      <a:pt x="0" y="479783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CC3399"/>
                  </a:gs>
                  <a:gs pos="100000">
                    <a:srgbClr val="0070C0"/>
                  </a:gs>
                </a:gsLst>
                <a:lin ang="10800000" scaled="1"/>
                <a:tileRect/>
              </a:gradFill>
              <a:ln/>
            </p:spPr>
            <p:txBody>
              <a:bodyPr wrap="square">
                <a:noAutofit/>
              </a:bodyPr>
              <a:lstStyle/>
              <a:p>
                <a:endParaRPr lang="fr-FR" dirty="0"/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F346A135-E203-D664-4BD0-5F74DF60D14F}"/>
                  </a:ext>
                </a:extLst>
              </p:cNvPr>
              <p:cNvGrpSpPr/>
              <p:nvPr/>
            </p:nvGrpSpPr>
            <p:grpSpPr>
              <a:xfrm>
                <a:off x="10654903" y="3345419"/>
                <a:ext cx="3350639" cy="3350639"/>
                <a:chOff x="10535454" y="3100181"/>
                <a:chExt cx="3350639" cy="3350639"/>
              </a:xfrm>
            </p:grpSpPr>
            <p:pic>
              <p:nvPicPr>
                <p:cNvPr id="23" name="Picture 22" descr="A colorful factory with smoke coming out of the chimney&#10;&#10;Description automatically generated">
                  <a:extLst>
                    <a:ext uri="{FF2B5EF4-FFF2-40B4-BE49-F238E27FC236}">
                      <a16:creationId xmlns:a16="http://schemas.microsoft.com/office/drawing/2014/main" id="{7FCEE063-F1D3-616C-0E63-D425B0461A9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BEBA8EAE-BF5A-486C-A8C5-ECC9F3942E4B}">
                      <a14:imgProps xmlns:a14="http://schemas.microsoft.com/office/drawing/2010/main">
                        <a14:imgLayer r:embed="rId3">
                          <a14:imgEffect>
                            <a14:saturation sat="0"/>
                          </a14:imgEffect>
                        </a14:imgLayer>
                      </a14:imgProps>
                    </a:ext>
                    <a:ext uri="{837473B0-CC2E-450A-ABE3-18F120FF3D39}">
                      <a1611:picAttrSrcUrl xmlns:a1611="http://schemas.microsoft.com/office/drawing/2016/11/main" xmlns="" r:i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535454" y="3100181"/>
                  <a:ext cx="3350639" cy="3350639"/>
                </a:xfrm>
                <a:prstGeom prst="rect">
                  <a:avLst/>
                </a:prstGeom>
              </p:spPr>
            </p:pic>
            <p:pic>
              <p:nvPicPr>
                <p:cNvPr id="24" name="Picture 23" descr="A colorful factory with smoke coming out of the chimney&#10;&#10;Description automatically generated">
                  <a:extLst>
                    <a:ext uri="{FF2B5EF4-FFF2-40B4-BE49-F238E27FC236}">
                      <a16:creationId xmlns:a16="http://schemas.microsoft.com/office/drawing/2014/main" id="{DED7B934-A972-8F2E-5E5E-57E1ED81B9E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biLevel thresh="50000"/>
                  <a:alphaModFix amt="35000"/>
                  <a:extLst>
                    <a:ext uri="{BEBA8EAE-BF5A-486C-A8C5-ECC9F3942E4B}">
                      <a14:imgProps xmlns:a14="http://schemas.microsoft.com/office/drawing/2010/main">
                        <a14:imgLayer r:embed="rId3">
                          <a14:imgEffect>
                            <a14:saturation sat="0"/>
                          </a14:imgEffect>
                        </a14:imgLayer>
                      </a14:imgProps>
                    </a:ext>
                    <a:ext uri="{837473B0-CC2E-450A-ABE3-18F120FF3D39}">
                      <a1611:picAttrSrcUrl xmlns:a1611="http://schemas.microsoft.com/office/drawing/2016/11/main" xmlns="" r:i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535454" y="3100181"/>
                  <a:ext cx="3350639" cy="3350639"/>
                </a:xfrm>
                <a:prstGeom prst="rect">
                  <a:avLst/>
                </a:prstGeom>
              </p:spPr>
            </p:pic>
          </p:grpSp>
          <p:pic>
            <p:nvPicPr>
              <p:cNvPr id="19" name="Image 7">
                <a:extLst>
                  <a:ext uri="{FF2B5EF4-FFF2-40B4-BE49-F238E27FC236}">
                    <a16:creationId xmlns:a16="http://schemas.microsoft.com/office/drawing/2014/main" id="{479AE360-9E18-1D66-0E5B-9F0632C97A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69224" y="-251983"/>
                <a:ext cx="12499363" cy="7194803"/>
              </a:xfrm>
              <a:prstGeom prst="rect">
                <a:avLst/>
              </a:prstGeom>
            </p:spPr>
          </p:pic>
          <p:sp>
            <p:nvSpPr>
              <p:cNvPr id="20" name="ZoneTexte 1">
                <a:extLst>
                  <a:ext uri="{FF2B5EF4-FFF2-40B4-BE49-F238E27FC236}">
                    <a16:creationId xmlns:a16="http://schemas.microsoft.com/office/drawing/2014/main" id="{E31DDEAE-415D-D471-7074-C3EBA5F3144F}"/>
                  </a:ext>
                </a:extLst>
              </p:cNvPr>
              <p:cNvSpPr txBox="1"/>
              <p:nvPr/>
            </p:nvSpPr>
            <p:spPr>
              <a:xfrm>
                <a:off x="563800" y="7409670"/>
                <a:ext cx="2940628" cy="5066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160" dirty="0">
                    <a:latin typeface="Barlow" panose="00000500000000000000" pitchFamily="2" charset="0"/>
                  </a:rPr>
                  <a:t>Christian EFFI</a:t>
                </a:r>
              </a:p>
            </p:txBody>
          </p:sp>
          <p:sp>
            <p:nvSpPr>
              <p:cNvPr id="21" name="ZoneTexte 2">
                <a:extLst>
                  <a:ext uri="{FF2B5EF4-FFF2-40B4-BE49-F238E27FC236}">
                    <a16:creationId xmlns:a16="http://schemas.microsoft.com/office/drawing/2014/main" id="{723533EA-87D5-6DE1-89E0-8F9B62EDFD85}"/>
                  </a:ext>
                </a:extLst>
              </p:cNvPr>
              <p:cNvSpPr txBox="1"/>
              <p:nvPr/>
            </p:nvSpPr>
            <p:spPr>
              <a:xfrm>
                <a:off x="3016642" y="7375406"/>
                <a:ext cx="2630400" cy="5066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160" dirty="0">
                    <a:latin typeface="Barlow" panose="00000500000000000000" pitchFamily="2" charset="0"/>
                  </a:rPr>
                  <a:t>Emma LE PRIOL</a:t>
                </a:r>
              </a:p>
            </p:txBody>
          </p:sp>
          <p:sp>
            <p:nvSpPr>
              <p:cNvPr id="22" name="ZoneTexte 3">
                <a:extLst>
                  <a:ext uri="{FF2B5EF4-FFF2-40B4-BE49-F238E27FC236}">
                    <a16:creationId xmlns:a16="http://schemas.microsoft.com/office/drawing/2014/main" id="{7241F201-5A3E-EECB-AE34-02E38613C72A}"/>
                  </a:ext>
                </a:extLst>
              </p:cNvPr>
              <p:cNvSpPr txBox="1"/>
              <p:nvPr/>
            </p:nvSpPr>
            <p:spPr>
              <a:xfrm>
                <a:off x="5647042" y="7361612"/>
                <a:ext cx="3076475" cy="4247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2160" dirty="0">
                    <a:latin typeface="Barlow" panose="00000500000000000000" pitchFamily="2" charset="0"/>
                  </a:rPr>
                  <a:t>Madeline BOUVROT</a:t>
                </a:r>
              </a:p>
            </p:txBody>
          </p:sp>
        </p:grpSp>
        <p:sp>
          <p:nvSpPr>
            <p:cNvPr id="13" name="Ellipse 6">
              <a:extLst>
                <a:ext uri="{FF2B5EF4-FFF2-40B4-BE49-F238E27FC236}">
                  <a16:creationId xmlns:a16="http://schemas.microsoft.com/office/drawing/2014/main" id="{F73B0D51-DB3A-602D-E18A-F5E16F845BA5}"/>
                </a:ext>
              </a:extLst>
            </p:cNvPr>
            <p:cNvSpPr/>
            <p:nvPr/>
          </p:nvSpPr>
          <p:spPr>
            <a:xfrm>
              <a:off x="1361813" y="5730388"/>
              <a:ext cx="1440000" cy="1440000"/>
            </a:xfrm>
            <a:prstGeom prst="ellipse">
              <a:avLst/>
            </a:prstGeom>
            <a:blipFill dpi="0" rotWithShape="1"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160" dirty="0"/>
            </a:p>
          </p:txBody>
        </p:sp>
        <p:sp>
          <p:nvSpPr>
            <p:cNvPr id="14" name="Ellipse 8">
              <a:extLst>
                <a:ext uri="{FF2B5EF4-FFF2-40B4-BE49-F238E27FC236}">
                  <a16:creationId xmlns:a16="http://schemas.microsoft.com/office/drawing/2014/main" id="{D98709F0-7A73-3731-0F05-61B2ED65BD04}"/>
                </a:ext>
              </a:extLst>
            </p:cNvPr>
            <p:cNvSpPr/>
            <p:nvPr/>
          </p:nvSpPr>
          <p:spPr>
            <a:xfrm>
              <a:off x="3504427" y="5730388"/>
              <a:ext cx="1440000" cy="1440000"/>
            </a:xfrm>
            <a:prstGeom prst="ellipse">
              <a:avLst/>
            </a:prstGeom>
            <a:blipFill dpi="0" rotWithShape="1">
              <a:blip r:embed="rId7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160" dirty="0"/>
            </a:p>
          </p:txBody>
        </p:sp>
        <p:sp>
          <p:nvSpPr>
            <p:cNvPr id="15" name="Ellipse 9">
              <a:extLst>
                <a:ext uri="{FF2B5EF4-FFF2-40B4-BE49-F238E27FC236}">
                  <a16:creationId xmlns:a16="http://schemas.microsoft.com/office/drawing/2014/main" id="{E5FCD761-02D2-2321-8FF6-49C0F26BCF4F}"/>
                </a:ext>
              </a:extLst>
            </p:cNvPr>
            <p:cNvSpPr/>
            <p:nvPr/>
          </p:nvSpPr>
          <p:spPr>
            <a:xfrm>
              <a:off x="5647042" y="5730388"/>
              <a:ext cx="1440000" cy="1440000"/>
            </a:xfrm>
            <a:prstGeom prst="ellipse">
              <a:avLst/>
            </a:prstGeom>
            <a:blipFill dpi="0" rotWithShape="1">
              <a:blip r:embed="rId8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160" dirty="0"/>
            </a:p>
          </p:txBody>
        </p:sp>
      </p:grpSp>
    </p:spTree>
    <p:extLst>
      <p:ext uri="{BB962C8B-B14F-4D97-AF65-F5344CB8AC3E}">
        <p14:creationId xmlns:p14="http://schemas.microsoft.com/office/powerpoint/2010/main" val="2892409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F00BB6-15E5-1872-BFD7-D8A15420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4400" b="1" dirty="0">
                <a:latin typeface="Barlow" panose="00000500000000000000" pitchFamily="2" charset="0"/>
              </a:rPr>
              <a:t>Main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E98E65-C4C4-0EE9-5BB5-C27A33C5E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2800" dirty="0">
                <a:latin typeface="Montserrat" panose="00000500000000000000" pitchFamily="2" charset="0"/>
              </a:rPr>
              <a:t>Subtitle</a:t>
            </a:r>
          </a:p>
          <a:p>
            <a:pPr lvl="1"/>
            <a:r>
              <a:rPr lang="en-GB" sz="2400" b="0" i="0" dirty="0">
                <a:solidFill>
                  <a:srgbClr val="000000"/>
                </a:solidFill>
                <a:effectLst/>
                <a:latin typeface="Barlow" panose="00000500000000000000" pitchFamily="2" charset="0"/>
              </a:rPr>
              <a:t>Type your text</a:t>
            </a:r>
            <a:endParaRPr lang="fr-FR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D8EEE2-3F02-39CA-91AB-5D897D820E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42202-3EC9-4735-8B18-6EDF537D3776}" type="datetimeFigureOut">
              <a:rPr lang="fr-FR" smtClean="0"/>
              <a:t>20/01/2024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36FCF6-BC52-57B4-9B20-DA04687CA2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FC8AB7-1BCC-471A-A7C0-C1BB16C73A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5E8FD-3942-40E7-A2BC-9A91D0DBF2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240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sv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svg"/><Relationship Id="rId7" Type="http://schemas.openxmlformats.org/officeDocument/2006/relationships/image" Target="../media/image14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2.svg"/><Relationship Id="rId4" Type="http://schemas.openxmlformats.org/officeDocument/2006/relationships/image" Target="../media/image13.png"/><Relationship Id="rId9" Type="http://schemas.openxmlformats.org/officeDocument/2006/relationships/image" Target="../media/image16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2.svg"/><Relationship Id="rId7" Type="http://schemas.openxmlformats.org/officeDocument/2006/relationships/image" Target="../media/image26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30.svg"/><Relationship Id="rId5" Type="http://schemas.openxmlformats.org/officeDocument/2006/relationships/image" Target="../media/image24.svg"/><Relationship Id="rId10" Type="http://schemas.openxmlformats.org/officeDocument/2006/relationships/image" Target="../media/image24.png"/><Relationship Id="rId4" Type="http://schemas.openxmlformats.org/officeDocument/2006/relationships/image" Target="../media/image21.png"/><Relationship Id="rId9" Type="http://schemas.openxmlformats.org/officeDocument/2006/relationships/image" Target="../media/image28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sv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6.svg"/><Relationship Id="rId7" Type="http://schemas.openxmlformats.org/officeDocument/2006/relationships/image" Target="../media/image40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38.svg"/><Relationship Id="rId10" Type="http://schemas.openxmlformats.org/officeDocument/2006/relationships/hyperlink" Target="about:blank" TargetMode="External"/><Relationship Id="rId4" Type="http://schemas.openxmlformats.org/officeDocument/2006/relationships/image" Target="../media/image29.png"/><Relationship Id="rId9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61164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apers on a board&#10;&#10;Description automatically generated">
            <a:extLst>
              <a:ext uri="{FF2B5EF4-FFF2-40B4-BE49-F238E27FC236}">
                <a16:creationId xmlns:a16="http://schemas.microsoft.com/office/drawing/2014/main" id="{26CFDBCB-958E-BEF3-A397-A0A915F2FD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772" y="1393405"/>
            <a:ext cx="8350898" cy="5057482"/>
          </a:xfrm>
          <a:prstGeom prst="roundRect">
            <a:avLst/>
          </a:prstGeom>
          <a:noFill/>
          <a:ln>
            <a:noFill/>
          </a:ln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F63A647-056A-E151-AEB8-B0A68B0EE5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132"/>
            <a:ext cx="10515600" cy="1325563"/>
          </a:xfrm>
        </p:spPr>
        <p:txBody>
          <a:bodyPr/>
          <a:lstStyle/>
          <a:p>
            <a:r>
              <a:rPr lang="fr-FR" dirty="0"/>
              <a:t>Notes datant de 2021</a:t>
            </a:r>
          </a:p>
        </p:txBody>
      </p:sp>
    </p:spTree>
    <p:extLst>
      <p:ext uri="{BB962C8B-B14F-4D97-AF65-F5344CB8AC3E}">
        <p14:creationId xmlns:p14="http://schemas.microsoft.com/office/powerpoint/2010/main" val="4806081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652A52F-B145-0504-D3C2-63A87899CE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8821" y="96592"/>
            <a:ext cx="5355202" cy="179869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83841BE-395B-2024-F91A-D0487A8999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27152450"/>
              </p:ext>
            </p:extLst>
          </p:nvPr>
        </p:nvGraphicFramePr>
        <p:xfrm>
          <a:off x="1725179" y="1895285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ADE6CEB-C16F-744A-CA9B-1AD3CEF0D759}"/>
              </a:ext>
            </a:extLst>
          </p:cNvPr>
          <p:cNvSpPr txBox="1"/>
          <p:nvPr/>
        </p:nvSpPr>
        <p:spPr>
          <a:xfrm>
            <a:off x="7584341" y="3693978"/>
            <a:ext cx="2268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Barlow" panose="00000500000000000000" pitchFamily="2" charset="0"/>
              </a:rPr>
              <a:t>Création de l’équipe</a:t>
            </a:r>
          </a:p>
        </p:txBody>
      </p:sp>
    </p:spTree>
    <p:extLst>
      <p:ext uri="{BB962C8B-B14F-4D97-AF65-F5344CB8AC3E}">
        <p14:creationId xmlns:p14="http://schemas.microsoft.com/office/powerpoint/2010/main" val="2439397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D87BBD0-9BD1-30CB-E2E3-46D13413A794}"/>
              </a:ext>
            </a:extLst>
          </p:cNvPr>
          <p:cNvSpPr/>
          <p:nvPr/>
        </p:nvSpPr>
        <p:spPr>
          <a:xfrm>
            <a:off x="0" y="-50010"/>
            <a:ext cx="12192000" cy="6908009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1C8AB80C-F6A9-0293-7546-8819C2B374C0}"/>
              </a:ext>
            </a:extLst>
          </p:cNvPr>
          <p:cNvSpPr/>
          <p:nvPr/>
        </p:nvSpPr>
        <p:spPr>
          <a:xfrm>
            <a:off x="5506994" y="2270188"/>
            <a:ext cx="2160000" cy="21600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853EDF30-29E5-CCDC-123B-E08C43A34FF0}"/>
              </a:ext>
            </a:extLst>
          </p:cNvPr>
          <p:cNvSpPr/>
          <p:nvPr/>
        </p:nvSpPr>
        <p:spPr>
          <a:xfrm>
            <a:off x="7292506" y="2270188"/>
            <a:ext cx="2160000" cy="2160000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7B05115E-9920-836D-17DF-E39182A3EB43}"/>
              </a:ext>
            </a:extLst>
          </p:cNvPr>
          <p:cNvSpPr/>
          <p:nvPr/>
        </p:nvSpPr>
        <p:spPr>
          <a:xfrm>
            <a:off x="9078018" y="2270188"/>
            <a:ext cx="2160000" cy="2160000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168D8A3C-5442-6534-B402-42C63716BA75}"/>
              </a:ext>
            </a:extLst>
          </p:cNvPr>
          <p:cNvSpPr txBox="1"/>
          <p:nvPr/>
        </p:nvSpPr>
        <p:spPr>
          <a:xfrm>
            <a:off x="5517820" y="4606197"/>
            <a:ext cx="1774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arlow" panose="00000500000000000000" pitchFamily="2" charset="0"/>
              </a:rPr>
              <a:t>Christian EFFI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09F0F0C3-1C1A-0014-3C76-BF6584352E52}"/>
              </a:ext>
            </a:extLst>
          </p:cNvPr>
          <p:cNvSpPr txBox="1"/>
          <p:nvPr/>
        </p:nvSpPr>
        <p:spPr>
          <a:xfrm>
            <a:off x="7488829" y="4606197"/>
            <a:ext cx="1898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arlow" panose="00000500000000000000" pitchFamily="2" charset="0"/>
              </a:rPr>
              <a:t>Emma LE PRIOL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67A08C2A-A07B-C220-B3C8-EE1326D4B925}"/>
              </a:ext>
            </a:extLst>
          </p:cNvPr>
          <p:cNvSpPr txBox="1"/>
          <p:nvPr/>
        </p:nvSpPr>
        <p:spPr>
          <a:xfrm>
            <a:off x="9387065" y="4606197"/>
            <a:ext cx="2563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arlow" panose="00000500000000000000" pitchFamily="2" charset="0"/>
              </a:rPr>
              <a:t>Madeline BOUVROT</a:t>
            </a:r>
          </a:p>
        </p:txBody>
      </p:sp>
      <p:sp>
        <p:nvSpPr>
          <p:cNvPr id="14" name="Freeform: Shape 23">
            <a:extLst>
              <a:ext uri="{FF2B5EF4-FFF2-40B4-BE49-F238E27FC236}">
                <a16:creationId xmlns:a16="http://schemas.microsoft.com/office/drawing/2014/main" id="{DCE11D1C-42B6-647A-F5E9-09A787227800}"/>
              </a:ext>
            </a:extLst>
          </p:cNvPr>
          <p:cNvSpPr>
            <a:spLocks/>
          </p:cNvSpPr>
          <p:nvPr/>
        </p:nvSpPr>
        <p:spPr>
          <a:xfrm>
            <a:off x="-34202" y="2832100"/>
            <a:ext cx="8957773" cy="4025900"/>
          </a:xfrm>
          <a:custGeom>
            <a:avLst/>
            <a:gdLst>
              <a:gd name="connsiteX0" fmla="*/ 0 w 13629688"/>
              <a:gd name="connsiteY0" fmla="*/ 0 h 4705350"/>
              <a:gd name="connsiteX1" fmla="*/ 1844034 w 13629688"/>
              <a:gd name="connsiteY1" fmla="*/ 0 h 4705350"/>
              <a:gd name="connsiteX2" fmla="*/ 13629688 w 13629688"/>
              <a:gd name="connsiteY2" fmla="*/ 4705350 h 4705350"/>
              <a:gd name="connsiteX3" fmla="*/ 0 w 13629688"/>
              <a:gd name="connsiteY3" fmla="*/ 4705350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9688" h="4705350">
                <a:moveTo>
                  <a:pt x="0" y="0"/>
                </a:moveTo>
                <a:lnTo>
                  <a:pt x="1844034" y="0"/>
                </a:lnTo>
                <a:lnTo>
                  <a:pt x="13629688" y="4705350"/>
                </a:lnTo>
                <a:lnTo>
                  <a:pt x="0" y="470535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500"/>
          </a:p>
        </p:txBody>
      </p:sp>
      <p:sp>
        <p:nvSpPr>
          <p:cNvPr id="15" name="Freeform: Shape 17">
            <a:extLst>
              <a:ext uri="{FF2B5EF4-FFF2-40B4-BE49-F238E27FC236}">
                <a16:creationId xmlns:a16="http://schemas.microsoft.com/office/drawing/2014/main" id="{2FB97D76-9029-E6F6-F752-569297A976BC}"/>
              </a:ext>
            </a:extLst>
          </p:cNvPr>
          <p:cNvSpPr>
            <a:spLocks/>
          </p:cNvSpPr>
          <p:nvPr/>
        </p:nvSpPr>
        <p:spPr>
          <a:xfrm>
            <a:off x="-34202" y="-50009"/>
            <a:ext cx="6733988" cy="5575300"/>
          </a:xfrm>
          <a:custGeom>
            <a:avLst/>
            <a:gdLst>
              <a:gd name="connsiteX0" fmla="*/ 0 w 9137431"/>
              <a:gd name="connsiteY0" fmla="*/ 0 h 4797838"/>
              <a:gd name="connsiteX1" fmla="*/ 9137431 w 9137431"/>
              <a:gd name="connsiteY1" fmla="*/ 0 h 4797838"/>
              <a:gd name="connsiteX2" fmla="*/ 0 w 9137431"/>
              <a:gd name="connsiteY2" fmla="*/ 4797838 h 4797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37431" h="4797838">
                <a:moveTo>
                  <a:pt x="0" y="0"/>
                </a:moveTo>
                <a:lnTo>
                  <a:pt x="9137431" y="0"/>
                </a:lnTo>
                <a:lnTo>
                  <a:pt x="0" y="4797838"/>
                </a:lnTo>
                <a:close/>
              </a:path>
            </a:pathLst>
          </a:custGeom>
          <a:gradFill flip="none" rotWithShape="1">
            <a:gsLst>
              <a:gs pos="0">
                <a:srgbClr val="CC3399"/>
              </a:gs>
              <a:gs pos="100000">
                <a:srgbClr val="0070C0"/>
              </a:gs>
            </a:gsLst>
            <a:lin ang="10800000" scaled="1"/>
            <a:tileRect/>
          </a:gradFill>
          <a:ln/>
        </p:spPr>
        <p:txBody>
          <a:bodyPr wrap="square">
            <a:noAutofit/>
          </a:bodyPr>
          <a:lstStyle/>
          <a:p>
            <a:endParaRPr lang="fr-FR" sz="1500" dirty="0"/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B56AAB14-9174-E0C2-7864-0B16414D56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46521" y="-253399"/>
            <a:ext cx="5196263" cy="299104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99C34A4-B496-B487-D5B6-92C9D1282D20}"/>
              </a:ext>
            </a:extLst>
          </p:cNvPr>
          <p:cNvSpPr txBox="1"/>
          <p:nvPr/>
        </p:nvSpPr>
        <p:spPr>
          <a:xfrm>
            <a:off x="177800" y="6033447"/>
            <a:ext cx="6426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latin typeface="Barlow" panose="00000500000000000000" pitchFamily="2" charset="0"/>
              </a:rPr>
              <a:t>Création de l’équipe</a:t>
            </a:r>
          </a:p>
        </p:txBody>
      </p:sp>
    </p:spTree>
    <p:extLst>
      <p:ext uri="{BB962C8B-B14F-4D97-AF65-F5344CB8AC3E}">
        <p14:creationId xmlns:p14="http://schemas.microsoft.com/office/powerpoint/2010/main" val="39609066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23">
            <a:extLst>
              <a:ext uri="{FF2B5EF4-FFF2-40B4-BE49-F238E27FC236}">
                <a16:creationId xmlns:a16="http://schemas.microsoft.com/office/drawing/2014/main" id="{F6DC852B-7C8E-F4F5-6E86-9CE83871CB0F}"/>
              </a:ext>
            </a:extLst>
          </p:cNvPr>
          <p:cNvSpPr>
            <a:spLocks/>
          </p:cNvSpPr>
          <p:nvPr/>
        </p:nvSpPr>
        <p:spPr>
          <a:xfrm>
            <a:off x="0" y="4534678"/>
            <a:ext cx="11358073" cy="2323322"/>
          </a:xfrm>
          <a:custGeom>
            <a:avLst/>
            <a:gdLst>
              <a:gd name="connsiteX0" fmla="*/ 0 w 13629688"/>
              <a:gd name="connsiteY0" fmla="*/ 0 h 4705350"/>
              <a:gd name="connsiteX1" fmla="*/ 1844034 w 13629688"/>
              <a:gd name="connsiteY1" fmla="*/ 0 h 4705350"/>
              <a:gd name="connsiteX2" fmla="*/ 13629688 w 13629688"/>
              <a:gd name="connsiteY2" fmla="*/ 4705350 h 4705350"/>
              <a:gd name="connsiteX3" fmla="*/ 0 w 13629688"/>
              <a:gd name="connsiteY3" fmla="*/ 4705350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9688" h="4705350">
                <a:moveTo>
                  <a:pt x="0" y="0"/>
                </a:moveTo>
                <a:lnTo>
                  <a:pt x="1844034" y="0"/>
                </a:lnTo>
                <a:lnTo>
                  <a:pt x="13629688" y="4705350"/>
                </a:lnTo>
                <a:lnTo>
                  <a:pt x="0" y="470535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500"/>
          </a:p>
        </p:txBody>
      </p:sp>
      <p:sp>
        <p:nvSpPr>
          <p:cNvPr id="12" name="Freeform: Shape 17">
            <a:extLst>
              <a:ext uri="{FF2B5EF4-FFF2-40B4-BE49-F238E27FC236}">
                <a16:creationId xmlns:a16="http://schemas.microsoft.com/office/drawing/2014/main" id="{4D70BDAD-CD72-BB30-F25D-D7BB9B5DA84F}"/>
              </a:ext>
            </a:extLst>
          </p:cNvPr>
          <p:cNvSpPr>
            <a:spLocks/>
          </p:cNvSpPr>
          <p:nvPr/>
        </p:nvSpPr>
        <p:spPr>
          <a:xfrm>
            <a:off x="3753" y="0"/>
            <a:ext cx="9130535" cy="5448300"/>
          </a:xfrm>
          <a:custGeom>
            <a:avLst/>
            <a:gdLst>
              <a:gd name="connsiteX0" fmla="*/ 0 w 9137431"/>
              <a:gd name="connsiteY0" fmla="*/ 0 h 4797838"/>
              <a:gd name="connsiteX1" fmla="*/ 9137431 w 9137431"/>
              <a:gd name="connsiteY1" fmla="*/ 0 h 4797838"/>
              <a:gd name="connsiteX2" fmla="*/ 0 w 9137431"/>
              <a:gd name="connsiteY2" fmla="*/ 4797838 h 4797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37431" h="4797838">
                <a:moveTo>
                  <a:pt x="0" y="0"/>
                </a:moveTo>
                <a:lnTo>
                  <a:pt x="9137431" y="0"/>
                </a:lnTo>
                <a:lnTo>
                  <a:pt x="0" y="4797838"/>
                </a:lnTo>
                <a:close/>
              </a:path>
            </a:pathLst>
          </a:custGeom>
          <a:gradFill flip="none" rotWithShape="1">
            <a:gsLst>
              <a:gs pos="0">
                <a:srgbClr val="CC3399"/>
              </a:gs>
              <a:gs pos="100000">
                <a:srgbClr val="0070C0"/>
              </a:gs>
            </a:gsLst>
            <a:lin ang="10800000" scaled="1"/>
            <a:tileRect/>
          </a:gradFill>
          <a:ln/>
        </p:spPr>
        <p:txBody>
          <a:bodyPr wrap="square">
            <a:noAutofit/>
          </a:bodyPr>
          <a:lstStyle/>
          <a:p>
            <a:endParaRPr lang="fr-FR" sz="1500" dirty="0"/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1C8AB80C-F6A9-0293-7546-8819C2B374C0}"/>
              </a:ext>
            </a:extLst>
          </p:cNvPr>
          <p:cNvSpPr/>
          <p:nvPr/>
        </p:nvSpPr>
        <p:spPr>
          <a:xfrm>
            <a:off x="1813412" y="1302930"/>
            <a:ext cx="3600000" cy="36000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168D8A3C-5442-6534-B402-42C63716BA75}"/>
              </a:ext>
            </a:extLst>
          </p:cNvPr>
          <p:cNvSpPr txBox="1"/>
          <p:nvPr/>
        </p:nvSpPr>
        <p:spPr>
          <a:xfrm>
            <a:off x="2560399" y="5159829"/>
            <a:ext cx="266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latin typeface="Barlow" panose="00000500000000000000" pitchFamily="2" charset="0"/>
              </a:rPr>
              <a:t>Christian EFFI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167B096-390F-427D-B527-691FE097FF3C}"/>
              </a:ext>
            </a:extLst>
          </p:cNvPr>
          <p:cNvSpPr txBox="1"/>
          <p:nvPr/>
        </p:nvSpPr>
        <p:spPr>
          <a:xfrm>
            <a:off x="1813412" y="5676084"/>
            <a:ext cx="30577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dirty="0">
                <a:latin typeface="Barlow" panose="00000500000000000000" pitchFamily="2" charset="0"/>
              </a:rPr>
              <a:t>MS Expert en Banque et ingénierie financière</a:t>
            </a:r>
          </a:p>
          <a:p>
            <a:pPr algn="r"/>
            <a:r>
              <a:rPr lang="fr-FR" dirty="0">
                <a:latin typeface="Barlow" panose="00000500000000000000" pitchFamily="2" charset="0"/>
              </a:rPr>
              <a:t>En apprentissage</a:t>
            </a:r>
          </a:p>
        </p:txBody>
      </p:sp>
      <p:pic>
        <p:nvPicPr>
          <p:cNvPr id="8" name="Image 7" descr="Une image contenant lune, objet astronomique, obscurité&#10;&#10;Description générée automatiquement">
            <a:extLst>
              <a:ext uri="{FF2B5EF4-FFF2-40B4-BE49-F238E27FC236}">
                <a16:creationId xmlns:a16="http://schemas.microsoft.com/office/drawing/2014/main" id="{E6455190-521C-0377-E929-3B1E7A5C502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3588" y="1810138"/>
            <a:ext cx="3185689" cy="236064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E60F1263-CC4F-FAE4-1A5A-E6489B4571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44548" y="-328203"/>
            <a:ext cx="3398798" cy="195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04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23">
            <a:extLst>
              <a:ext uri="{FF2B5EF4-FFF2-40B4-BE49-F238E27FC236}">
                <a16:creationId xmlns:a16="http://schemas.microsoft.com/office/drawing/2014/main" id="{F6DC852B-7C8E-F4F5-6E86-9CE83871CB0F}"/>
              </a:ext>
            </a:extLst>
          </p:cNvPr>
          <p:cNvSpPr>
            <a:spLocks/>
          </p:cNvSpPr>
          <p:nvPr/>
        </p:nvSpPr>
        <p:spPr>
          <a:xfrm>
            <a:off x="0" y="4534678"/>
            <a:ext cx="11358073" cy="2323322"/>
          </a:xfrm>
          <a:custGeom>
            <a:avLst/>
            <a:gdLst>
              <a:gd name="connsiteX0" fmla="*/ 0 w 13629688"/>
              <a:gd name="connsiteY0" fmla="*/ 0 h 4705350"/>
              <a:gd name="connsiteX1" fmla="*/ 1844034 w 13629688"/>
              <a:gd name="connsiteY1" fmla="*/ 0 h 4705350"/>
              <a:gd name="connsiteX2" fmla="*/ 13629688 w 13629688"/>
              <a:gd name="connsiteY2" fmla="*/ 4705350 h 4705350"/>
              <a:gd name="connsiteX3" fmla="*/ 0 w 13629688"/>
              <a:gd name="connsiteY3" fmla="*/ 4705350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9688" h="4705350">
                <a:moveTo>
                  <a:pt x="0" y="0"/>
                </a:moveTo>
                <a:lnTo>
                  <a:pt x="1844034" y="0"/>
                </a:lnTo>
                <a:lnTo>
                  <a:pt x="13629688" y="4705350"/>
                </a:lnTo>
                <a:lnTo>
                  <a:pt x="0" y="470535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500"/>
          </a:p>
        </p:txBody>
      </p:sp>
      <p:sp>
        <p:nvSpPr>
          <p:cNvPr id="12" name="Freeform: Shape 17">
            <a:extLst>
              <a:ext uri="{FF2B5EF4-FFF2-40B4-BE49-F238E27FC236}">
                <a16:creationId xmlns:a16="http://schemas.microsoft.com/office/drawing/2014/main" id="{4D70BDAD-CD72-BB30-F25D-D7BB9B5DA84F}"/>
              </a:ext>
            </a:extLst>
          </p:cNvPr>
          <p:cNvSpPr>
            <a:spLocks/>
          </p:cNvSpPr>
          <p:nvPr/>
        </p:nvSpPr>
        <p:spPr>
          <a:xfrm>
            <a:off x="-6340" y="0"/>
            <a:ext cx="9130535" cy="5448300"/>
          </a:xfrm>
          <a:custGeom>
            <a:avLst/>
            <a:gdLst>
              <a:gd name="connsiteX0" fmla="*/ 0 w 9137431"/>
              <a:gd name="connsiteY0" fmla="*/ 0 h 4797838"/>
              <a:gd name="connsiteX1" fmla="*/ 9137431 w 9137431"/>
              <a:gd name="connsiteY1" fmla="*/ 0 h 4797838"/>
              <a:gd name="connsiteX2" fmla="*/ 0 w 9137431"/>
              <a:gd name="connsiteY2" fmla="*/ 4797838 h 4797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37431" h="4797838">
                <a:moveTo>
                  <a:pt x="0" y="0"/>
                </a:moveTo>
                <a:lnTo>
                  <a:pt x="9137431" y="0"/>
                </a:lnTo>
                <a:lnTo>
                  <a:pt x="0" y="4797838"/>
                </a:lnTo>
                <a:close/>
              </a:path>
            </a:pathLst>
          </a:custGeom>
          <a:gradFill flip="none" rotWithShape="1">
            <a:gsLst>
              <a:gs pos="0">
                <a:srgbClr val="CC3399"/>
              </a:gs>
              <a:gs pos="100000">
                <a:srgbClr val="0070C0"/>
              </a:gs>
            </a:gsLst>
            <a:lin ang="10800000" scaled="1"/>
            <a:tileRect/>
          </a:gradFill>
          <a:ln/>
        </p:spPr>
        <p:txBody>
          <a:bodyPr wrap="square">
            <a:noAutofit/>
          </a:bodyPr>
          <a:lstStyle/>
          <a:p>
            <a:endParaRPr lang="fr-FR" sz="1500" dirty="0"/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1C8AB80C-F6A9-0293-7546-8819C2B374C0}"/>
              </a:ext>
            </a:extLst>
          </p:cNvPr>
          <p:cNvSpPr/>
          <p:nvPr/>
        </p:nvSpPr>
        <p:spPr>
          <a:xfrm>
            <a:off x="1813412" y="1302930"/>
            <a:ext cx="3600000" cy="3600000"/>
          </a:xfrm>
          <a:prstGeom prst="ellipse">
            <a:avLst/>
          </a:prstGeom>
          <a:solidFill>
            <a:schemeClr val="bg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168D8A3C-5442-6534-B402-42C63716BA75}"/>
              </a:ext>
            </a:extLst>
          </p:cNvPr>
          <p:cNvSpPr txBox="1"/>
          <p:nvPr/>
        </p:nvSpPr>
        <p:spPr>
          <a:xfrm>
            <a:off x="2173412" y="5153789"/>
            <a:ext cx="266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2800" b="1" dirty="0">
                <a:latin typeface="Barlow" panose="00000500000000000000" pitchFamily="2" charset="0"/>
              </a:rPr>
              <a:t>François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167B096-390F-427D-B527-691FE097FF3C}"/>
              </a:ext>
            </a:extLst>
          </p:cNvPr>
          <p:cNvSpPr txBox="1"/>
          <p:nvPr/>
        </p:nvSpPr>
        <p:spPr>
          <a:xfrm>
            <a:off x="1780408" y="5677009"/>
            <a:ext cx="3057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dirty="0">
                <a:latin typeface="Barlow" panose="00000500000000000000" pitchFamily="2" charset="0"/>
              </a:rPr>
              <a:t>Ingénieur méthode</a:t>
            </a:r>
          </a:p>
          <a:p>
            <a:pPr algn="r"/>
            <a:r>
              <a:rPr lang="fr-FR" dirty="0">
                <a:latin typeface="Barlow" panose="00000500000000000000" pitchFamily="2" charset="0"/>
              </a:rPr>
              <a:t>Entreprise de 100 salariés</a:t>
            </a: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E60F1263-CC4F-FAE4-1A5A-E6489B4571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4548" y="-328203"/>
            <a:ext cx="3398798" cy="1956394"/>
          </a:xfrm>
          <a:prstGeom prst="rect">
            <a:avLst/>
          </a:prstGeom>
        </p:spPr>
      </p:pic>
      <p:pic>
        <p:nvPicPr>
          <p:cNvPr id="4" name="Graphic 3" descr="Male profile outline">
            <a:extLst>
              <a:ext uri="{FF2B5EF4-FFF2-40B4-BE49-F238E27FC236}">
                <a16:creationId xmlns:a16="http://schemas.microsoft.com/office/drawing/2014/main" id="{29005B65-D151-42B4-F796-510619F5CE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173412" y="1641435"/>
            <a:ext cx="2880000" cy="2880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816AAE7A-8BBD-A30F-E4DC-C7DA29FA3003}"/>
              </a:ext>
            </a:extLst>
          </p:cNvPr>
          <p:cNvSpPr txBox="1">
            <a:spLocks/>
          </p:cNvSpPr>
          <p:nvPr/>
        </p:nvSpPr>
        <p:spPr>
          <a:xfrm>
            <a:off x="6984732" y="2539712"/>
            <a:ext cx="4722854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Barlow" panose="00000500000000000000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fr-FR" sz="3600" dirty="0"/>
              <a:t>Exemple de François qui travaille depuis 3 ans dans son entreprise</a:t>
            </a:r>
          </a:p>
        </p:txBody>
      </p:sp>
    </p:spTree>
    <p:extLst>
      <p:ext uri="{BB962C8B-B14F-4D97-AF65-F5344CB8AC3E}">
        <p14:creationId xmlns:p14="http://schemas.microsoft.com/office/powerpoint/2010/main" val="127437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10">
            <a:extLst>
              <a:ext uri="{FF2B5EF4-FFF2-40B4-BE49-F238E27FC236}">
                <a16:creationId xmlns:a16="http://schemas.microsoft.com/office/drawing/2014/main" id="{584BB126-7ED3-6CF8-25F9-13B59329DB19}"/>
              </a:ext>
            </a:extLst>
          </p:cNvPr>
          <p:cNvSpPr txBox="1"/>
          <p:nvPr/>
        </p:nvSpPr>
        <p:spPr>
          <a:xfrm>
            <a:off x="2156910" y="713291"/>
            <a:ext cx="266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latin typeface="Barlow" panose="00000500000000000000" pitchFamily="2" charset="0"/>
              </a:rPr>
              <a:t>François</a:t>
            </a:r>
          </a:p>
        </p:txBody>
      </p:sp>
      <p:sp>
        <p:nvSpPr>
          <p:cNvPr id="6" name="ZoneTexte 1">
            <a:extLst>
              <a:ext uri="{FF2B5EF4-FFF2-40B4-BE49-F238E27FC236}">
                <a16:creationId xmlns:a16="http://schemas.microsoft.com/office/drawing/2014/main" id="{5EEAF1C9-BA34-05F6-77FD-8A91B3724223}"/>
              </a:ext>
            </a:extLst>
          </p:cNvPr>
          <p:cNvSpPr txBox="1"/>
          <p:nvPr/>
        </p:nvSpPr>
        <p:spPr>
          <a:xfrm>
            <a:off x="2156910" y="1144898"/>
            <a:ext cx="3057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Barlow" panose="00000500000000000000" pitchFamily="2" charset="0"/>
              </a:rPr>
              <a:t>Ingénieur méthode</a:t>
            </a:r>
          </a:p>
          <a:p>
            <a:r>
              <a:rPr lang="fr-FR" dirty="0">
                <a:latin typeface="Barlow" panose="00000500000000000000" pitchFamily="2" charset="0"/>
              </a:rPr>
              <a:t>Entreprise de 100 salariés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B0F5C91-B9EF-5CE8-03CC-8B155A358F74}"/>
              </a:ext>
            </a:extLst>
          </p:cNvPr>
          <p:cNvGrpSpPr/>
          <p:nvPr/>
        </p:nvGrpSpPr>
        <p:grpSpPr>
          <a:xfrm>
            <a:off x="343840" y="306887"/>
            <a:ext cx="1648245" cy="1587227"/>
            <a:chOff x="1813412" y="1302930"/>
            <a:chExt cx="3600000" cy="3600000"/>
          </a:xfrm>
        </p:grpSpPr>
        <p:sp>
          <p:nvSpPr>
            <p:cNvPr id="4" name="Ellipse 4">
              <a:extLst>
                <a:ext uri="{FF2B5EF4-FFF2-40B4-BE49-F238E27FC236}">
                  <a16:creationId xmlns:a16="http://schemas.microsoft.com/office/drawing/2014/main" id="{C643BCBE-BF39-75E6-2837-B30AA2103557}"/>
                </a:ext>
              </a:extLst>
            </p:cNvPr>
            <p:cNvSpPr/>
            <p:nvPr/>
          </p:nvSpPr>
          <p:spPr>
            <a:xfrm>
              <a:off x="1813412" y="1302930"/>
              <a:ext cx="3600000" cy="3600000"/>
            </a:xfrm>
            <a:prstGeom prst="ellipse">
              <a:avLst/>
            </a:prstGeom>
            <a:solidFill>
              <a:schemeClr val="bg2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7" name="Graphic 6" descr="Male profile outline">
              <a:extLst>
                <a:ext uri="{FF2B5EF4-FFF2-40B4-BE49-F238E27FC236}">
                  <a16:creationId xmlns:a16="http://schemas.microsoft.com/office/drawing/2014/main" id="{528AA373-85A0-F97D-6721-8BCD748C333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2173412" y="1641435"/>
              <a:ext cx="2880000" cy="2880000"/>
            </a:xfrm>
            <a:prstGeom prst="rect">
              <a:avLst/>
            </a:prstGeom>
          </p:spPr>
        </p:pic>
      </p:grpSp>
      <p:pic>
        <p:nvPicPr>
          <p:cNvPr id="10" name="Graphic 9" descr="Stopwatch 75% outline">
            <a:extLst>
              <a:ext uri="{FF2B5EF4-FFF2-40B4-BE49-F238E27FC236}">
                <a16:creationId xmlns:a16="http://schemas.microsoft.com/office/drawing/2014/main" id="{8FDE956A-FFD2-0E6D-CE31-EDA17691C8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98559" y="2568412"/>
            <a:ext cx="1422125" cy="142212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9F2566F-D54B-8726-5C56-90E5A827B521}"/>
              </a:ext>
            </a:extLst>
          </p:cNvPr>
          <p:cNvSpPr txBox="1"/>
          <p:nvPr/>
        </p:nvSpPr>
        <p:spPr>
          <a:xfrm>
            <a:off x="494889" y="4480084"/>
            <a:ext cx="22764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Barlow" panose="00000500000000000000" pitchFamily="2" charset="0"/>
              </a:rPr>
              <a:t>10% = 5h / semaine</a:t>
            </a: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B69014BF-B35F-4EB5-6468-1D5086325E22}"/>
              </a:ext>
            </a:extLst>
          </p:cNvPr>
          <p:cNvSpPr/>
          <p:nvPr/>
        </p:nvSpPr>
        <p:spPr>
          <a:xfrm>
            <a:off x="2771384" y="3244334"/>
            <a:ext cx="914400" cy="369332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0000"/>
              </a:solidFill>
            </a:endParaRPr>
          </a:p>
        </p:txBody>
      </p:sp>
      <p:pic>
        <p:nvPicPr>
          <p:cNvPr id="14" name="Graphic 13" descr="Euro outline">
            <a:extLst>
              <a:ext uri="{FF2B5EF4-FFF2-40B4-BE49-F238E27FC236}">
                <a16:creationId xmlns:a16="http://schemas.microsoft.com/office/drawing/2014/main" id="{4962EEBB-57DC-D4B6-8C3F-7FB061ECA0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4806950" y="2657647"/>
            <a:ext cx="1194655" cy="119465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8FCAE6D-D886-B4FD-9188-B867545CE35E}"/>
              </a:ext>
            </a:extLst>
          </p:cNvPr>
          <p:cNvSpPr txBox="1"/>
          <p:nvPr/>
        </p:nvSpPr>
        <p:spPr>
          <a:xfrm>
            <a:off x="3819504" y="4480084"/>
            <a:ext cx="51612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Barlow" panose="00000500000000000000" pitchFamily="2" charset="0"/>
              </a:rPr>
              <a:t>300€ / semaine</a:t>
            </a:r>
          </a:p>
          <a:p>
            <a:r>
              <a:rPr lang="fr-FR" b="1" dirty="0">
                <a:solidFill>
                  <a:srgbClr val="FF0000"/>
                </a:solidFill>
                <a:latin typeface="Barlow" panose="00000500000000000000" pitchFamily="2" charset="0"/>
              </a:rPr>
              <a:t>=&gt; retards sur projets</a:t>
            </a:r>
          </a:p>
          <a:p>
            <a:r>
              <a:rPr lang="fr-FR" dirty="0">
                <a:solidFill>
                  <a:srgbClr val="FF0000"/>
                </a:solidFill>
                <a:latin typeface="Barlow" panose="00000500000000000000" pitchFamily="2" charset="0"/>
              </a:rPr>
              <a:t>Ex : retard d’envoi de plan nouvel outillage </a:t>
            </a:r>
          </a:p>
          <a:p>
            <a:r>
              <a:rPr lang="fr-FR" dirty="0">
                <a:solidFill>
                  <a:srgbClr val="FF0000"/>
                </a:solidFill>
                <a:latin typeface="Barlow" panose="00000500000000000000" pitchFamily="2" charset="0"/>
              </a:rPr>
              <a:t>=&gt; retard d’une semaine de prod</a:t>
            </a:r>
          </a:p>
          <a:p>
            <a:endParaRPr lang="fr-FR" b="1" dirty="0">
              <a:latin typeface="Barlow" panose="00000500000000000000" pitchFamily="2" charset="0"/>
            </a:endParaRPr>
          </a:p>
          <a:p>
            <a:r>
              <a:rPr lang="fr-FR" b="1" dirty="0">
                <a:latin typeface="Barlow" panose="00000500000000000000" pitchFamily="2" charset="0"/>
              </a:rPr>
              <a:t>Les coûts indirects sont les plus élevés ! </a:t>
            </a:r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77D96E33-4EF5-C6BD-AF67-7F79ADE63AD5}"/>
              </a:ext>
            </a:extLst>
          </p:cNvPr>
          <p:cNvSpPr/>
          <p:nvPr/>
        </p:nvSpPr>
        <p:spPr>
          <a:xfrm>
            <a:off x="6836231" y="3244334"/>
            <a:ext cx="914400" cy="369332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0000"/>
              </a:solidFill>
            </a:endParaRPr>
          </a:p>
        </p:txBody>
      </p:sp>
      <p:pic>
        <p:nvPicPr>
          <p:cNvPr id="17" name="Graphic 16" descr="Euro outline">
            <a:extLst>
              <a:ext uri="{FF2B5EF4-FFF2-40B4-BE49-F238E27FC236}">
                <a16:creationId xmlns:a16="http://schemas.microsoft.com/office/drawing/2014/main" id="{9E0DAF01-5DC7-7ED4-10C5-C0EEE1FFC7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8587870" y="2647006"/>
            <a:ext cx="1194655" cy="119465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46E78D8-2ADD-D6B5-DC4A-DB77A41F3C52}"/>
              </a:ext>
            </a:extLst>
          </p:cNvPr>
          <p:cNvSpPr txBox="1"/>
          <p:nvPr/>
        </p:nvSpPr>
        <p:spPr>
          <a:xfrm>
            <a:off x="8587870" y="4480084"/>
            <a:ext cx="1753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Barlow" panose="00000500000000000000" pitchFamily="2" charset="0"/>
              </a:rPr>
              <a:t>~10 000 € / an</a:t>
            </a:r>
            <a:endParaRPr lang="fr-FR" dirty="0">
              <a:solidFill>
                <a:srgbClr val="FF0000"/>
              </a:solidFill>
              <a:latin typeface="Barlow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48019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10">
            <a:extLst>
              <a:ext uri="{FF2B5EF4-FFF2-40B4-BE49-F238E27FC236}">
                <a16:creationId xmlns:a16="http://schemas.microsoft.com/office/drawing/2014/main" id="{584BB126-7ED3-6CF8-25F9-13B59329DB19}"/>
              </a:ext>
            </a:extLst>
          </p:cNvPr>
          <p:cNvSpPr txBox="1"/>
          <p:nvPr/>
        </p:nvSpPr>
        <p:spPr>
          <a:xfrm>
            <a:off x="2467153" y="4973807"/>
            <a:ext cx="266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latin typeface="Barlow" panose="00000500000000000000" pitchFamily="2" charset="0"/>
              </a:rPr>
              <a:t>François</a:t>
            </a:r>
          </a:p>
        </p:txBody>
      </p:sp>
      <p:sp>
        <p:nvSpPr>
          <p:cNvPr id="6" name="ZoneTexte 1">
            <a:extLst>
              <a:ext uri="{FF2B5EF4-FFF2-40B4-BE49-F238E27FC236}">
                <a16:creationId xmlns:a16="http://schemas.microsoft.com/office/drawing/2014/main" id="{5EEAF1C9-BA34-05F6-77FD-8A91B3724223}"/>
              </a:ext>
            </a:extLst>
          </p:cNvPr>
          <p:cNvSpPr txBox="1"/>
          <p:nvPr/>
        </p:nvSpPr>
        <p:spPr>
          <a:xfrm>
            <a:off x="2467153" y="5405414"/>
            <a:ext cx="3057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Barlow" panose="00000500000000000000" pitchFamily="2" charset="0"/>
              </a:rPr>
              <a:t>Ingénieur méthode</a:t>
            </a:r>
          </a:p>
          <a:p>
            <a:r>
              <a:rPr lang="fr-FR" dirty="0">
                <a:latin typeface="Barlow" panose="00000500000000000000" pitchFamily="2" charset="0"/>
              </a:rPr>
              <a:t>Entreprise de 100 salariés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B0F5C91-B9EF-5CE8-03CC-8B155A358F74}"/>
              </a:ext>
            </a:extLst>
          </p:cNvPr>
          <p:cNvGrpSpPr/>
          <p:nvPr/>
        </p:nvGrpSpPr>
        <p:grpSpPr>
          <a:xfrm>
            <a:off x="654083" y="4567403"/>
            <a:ext cx="1648245" cy="1587227"/>
            <a:chOff x="1813412" y="1302930"/>
            <a:chExt cx="3600000" cy="3600000"/>
          </a:xfrm>
        </p:grpSpPr>
        <p:sp>
          <p:nvSpPr>
            <p:cNvPr id="4" name="Ellipse 4">
              <a:extLst>
                <a:ext uri="{FF2B5EF4-FFF2-40B4-BE49-F238E27FC236}">
                  <a16:creationId xmlns:a16="http://schemas.microsoft.com/office/drawing/2014/main" id="{C643BCBE-BF39-75E6-2837-B30AA2103557}"/>
                </a:ext>
              </a:extLst>
            </p:cNvPr>
            <p:cNvSpPr/>
            <p:nvPr/>
          </p:nvSpPr>
          <p:spPr>
            <a:xfrm>
              <a:off x="1813412" y="1302930"/>
              <a:ext cx="3600000" cy="3600000"/>
            </a:xfrm>
            <a:prstGeom prst="ellipse">
              <a:avLst/>
            </a:prstGeom>
            <a:solidFill>
              <a:schemeClr val="bg2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7" name="Graphic 6" descr="Male profile outline">
              <a:extLst>
                <a:ext uri="{FF2B5EF4-FFF2-40B4-BE49-F238E27FC236}">
                  <a16:creationId xmlns:a16="http://schemas.microsoft.com/office/drawing/2014/main" id="{528AA373-85A0-F97D-6721-8BCD748C333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2173412" y="1641435"/>
              <a:ext cx="2880000" cy="2880000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20AC068-35C4-AD2D-3E77-2DB7598C5D53}"/>
              </a:ext>
            </a:extLst>
          </p:cNvPr>
          <p:cNvSpPr txBox="1">
            <a:spLocks/>
          </p:cNvSpPr>
          <p:nvPr/>
        </p:nvSpPr>
        <p:spPr>
          <a:xfrm>
            <a:off x="4604659" y="3241840"/>
            <a:ext cx="6253842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Barlow" panose="00000500000000000000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fr-FR" dirty="0"/>
              <a:t>La solution, tout déléguer à un alternant ? </a:t>
            </a:r>
          </a:p>
        </p:txBody>
      </p:sp>
    </p:spTree>
    <p:extLst>
      <p:ext uri="{BB962C8B-B14F-4D97-AF65-F5344CB8AC3E}">
        <p14:creationId xmlns:p14="http://schemas.microsoft.com/office/powerpoint/2010/main" val="35253306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AC068-35C4-AD2D-3E77-2DB7598C5D53}"/>
              </a:ext>
            </a:extLst>
          </p:cNvPr>
          <p:cNvSpPr txBox="1">
            <a:spLocks/>
          </p:cNvSpPr>
          <p:nvPr/>
        </p:nvSpPr>
        <p:spPr>
          <a:xfrm>
            <a:off x="-1355271" y="-399431"/>
            <a:ext cx="10287001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Barlow" panose="00000500000000000000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fr-FR" sz="3600" dirty="0"/>
              <a:t>La solution, tout déléguer à un alternant ?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82574A-C285-DFEB-C063-4ED5D869A5C9}"/>
              </a:ext>
            </a:extLst>
          </p:cNvPr>
          <p:cNvSpPr txBox="1"/>
          <p:nvPr/>
        </p:nvSpPr>
        <p:spPr>
          <a:xfrm>
            <a:off x="4229100" y="4682439"/>
            <a:ext cx="326571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b="1" dirty="0">
                <a:latin typeface="Barlow" panose="00000500000000000000" pitchFamily="2" charset="0"/>
              </a:rPr>
              <a:t>24% </a:t>
            </a:r>
          </a:p>
          <a:p>
            <a:pPr algn="ctr"/>
            <a:r>
              <a:rPr lang="fr-FR" sz="2800" dirty="0">
                <a:latin typeface="Barlow" panose="00000500000000000000" pitchFamily="2" charset="0"/>
              </a:rPr>
              <a:t>Rompent leur contrat avant la fin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9B334B-9454-19EC-6F7A-DC75B2F75BD2}"/>
              </a:ext>
            </a:extLst>
          </p:cNvPr>
          <p:cNvSpPr txBox="1"/>
          <p:nvPr/>
        </p:nvSpPr>
        <p:spPr>
          <a:xfrm>
            <a:off x="8501746" y="2050233"/>
            <a:ext cx="326571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latin typeface="Barlow" panose="00000500000000000000" pitchFamily="2" charset="0"/>
              </a:rPr>
              <a:t>40%</a:t>
            </a:r>
          </a:p>
          <a:p>
            <a:pPr algn="ctr"/>
            <a:r>
              <a:rPr lang="fr-FR" sz="2800" dirty="0">
                <a:latin typeface="Barlow" panose="00000500000000000000" pitchFamily="2" charset="0"/>
              </a:rPr>
              <a:t>Se sont sentis démotivés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576EF3-FEEA-515F-E99B-3A6082195EDA}"/>
              </a:ext>
            </a:extLst>
          </p:cNvPr>
          <p:cNvSpPr txBox="1"/>
          <p:nvPr/>
        </p:nvSpPr>
        <p:spPr>
          <a:xfrm>
            <a:off x="2830286" y="2050233"/>
            <a:ext cx="326571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latin typeface="Barlow" panose="00000500000000000000" pitchFamily="2" charset="0"/>
              </a:rPr>
              <a:t>54% </a:t>
            </a:r>
          </a:p>
          <a:p>
            <a:pPr algn="ctr"/>
            <a:r>
              <a:rPr lang="fr-FR" sz="2800" dirty="0">
                <a:latin typeface="Barlow" panose="00000500000000000000" pitchFamily="2" charset="0"/>
              </a:rPr>
              <a:t>Entre 4 et 9h/semaine</a:t>
            </a:r>
            <a:endParaRPr lang="fr-FR" sz="2000" dirty="0">
              <a:latin typeface="Barlow" panose="000005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0EE372-E4FB-E575-AD7D-192EC0ED1D4C}"/>
              </a:ext>
            </a:extLst>
          </p:cNvPr>
          <p:cNvSpPr txBox="1"/>
          <p:nvPr/>
        </p:nvSpPr>
        <p:spPr>
          <a:xfrm>
            <a:off x="5666016" y="2050233"/>
            <a:ext cx="326571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latin typeface="Barlow" panose="00000500000000000000" pitchFamily="2" charset="0"/>
              </a:rPr>
              <a:t>30% </a:t>
            </a:r>
          </a:p>
          <a:p>
            <a:pPr algn="ctr"/>
            <a:r>
              <a:rPr lang="fr-FR" sz="2800" dirty="0">
                <a:latin typeface="Barlow" panose="00000500000000000000" pitchFamily="2" charset="0"/>
              </a:rPr>
              <a:t>Entre 9 et 18h/semaine</a:t>
            </a:r>
            <a:endParaRPr lang="fr-FR" sz="2000" dirty="0">
              <a:latin typeface="Barlow" panose="00000500000000000000" pitchFamily="2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E8E9B58-F936-D695-21B5-7C86C3B918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234" y="2050233"/>
            <a:ext cx="2135186" cy="185688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B979ED7-5F07-AD07-A432-F082E35FB49E}"/>
              </a:ext>
            </a:extLst>
          </p:cNvPr>
          <p:cNvSpPr txBox="1"/>
          <p:nvPr/>
        </p:nvSpPr>
        <p:spPr>
          <a:xfrm>
            <a:off x="816429" y="1551562"/>
            <a:ext cx="1853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Enquête FASO</a:t>
            </a:r>
          </a:p>
        </p:txBody>
      </p:sp>
      <p:pic>
        <p:nvPicPr>
          <p:cNvPr id="20" name="Graphic 19" descr="Arrow: Counter-clockwise curve with solid fill">
            <a:extLst>
              <a:ext uri="{FF2B5EF4-FFF2-40B4-BE49-F238E27FC236}">
                <a16:creationId xmlns:a16="http://schemas.microsoft.com/office/drawing/2014/main" id="{EDC9C22D-5B19-C330-9729-0E9B368B6A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rot="12220017" flipH="1">
            <a:off x="8425162" y="4290286"/>
            <a:ext cx="1439499" cy="1327726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73EB2F0-30DC-99E5-8B44-C62C3B05BDE8}"/>
              </a:ext>
            </a:extLst>
          </p:cNvPr>
          <p:cNvCxnSpPr>
            <a:cxnSpLocks/>
          </p:cNvCxnSpPr>
          <p:nvPr/>
        </p:nvCxnSpPr>
        <p:spPr>
          <a:xfrm>
            <a:off x="1276865" y="4213655"/>
            <a:ext cx="963827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4976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AC068-35C4-AD2D-3E77-2DB7598C5D53}"/>
              </a:ext>
            </a:extLst>
          </p:cNvPr>
          <p:cNvSpPr txBox="1">
            <a:spLocks/>
          </p:cNvSpPr>
          <p:nvPr/>
        </p:nvSpPr>
        <p:spPr>
          <a:xfrm>
            <a:off x="2453295" y="314117"/>
            <a:ext cx="6823416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Barlow" panose="00000500000000000000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fr-FR" sz="4800" dirty="0"/>
              <a:t>La solution : </a:t>
            </a:r>
          </a:p>
          <a:p>
            <a:pPr algn="r"/>
            <a:r>
              <a:rPr lang="fr-FR" sz="4800" dirty="0"/>
              <a:t>Etudiant recruté par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08A028-59F6-E1B9-9DA8-C181FB9A0E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4992" y="2766712"/>
            <a:ext cx="5182229" cy="1071187"/>
          </a:xfrm>
          <a:prstGeom prst="rect">
            <a:avLst/>
          </a:prstGeom>
        </p:spPr>
      </p:pic>
      <p:sp>
        <p:nvSpPr>
          <p:cNvPr id="10" name="ZoneTexte 10">
            <a:extLst>
              <a:ext uri="{FF2B5EF4-FFF2-40B4-BE49-F238E27FC236}">
                <a16:creationId xmlns:a16="http://schemas.microsoft.com/office/drawing/2014/main" id="{6EB70075-F43B-6837-4DA4-702A70CFB8AF}"/>
              </a:ext>
            </a:extLst>
          </p:cNvPr>
          <p:cNvSpPr txBox="1"/>
          <p:nvPr/>
        </p:nvSpPr>
        <p:spPr>
          <a:xfrm>
            <a:off x="980398" y="135460"/>
            <a:ext cx="266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Barlow" panose="00000500000000000000" pitchFamily="2" charset="0"/>
              </a:rPr>
              <a:t>François</a:t>
            </a:r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07512C56-2D0D-A17B-96F3-AC0B13FB0CF3}"/>
              </a:ext>
            </a:extLst>
          </p:cNvPr>
          <p:cNvSpPr txBox="1"/>
          <p:nvPr/>
        </p:nvSpPr>
        <p:spPr>
          <a:xfrm>
            <a:off x="980398" y="526130"/>
            <a:ext cx="3057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latin typeface="Barlow" panose="00000500000000000000" pitchFamily="2" charset="0"/>
              </a:rPr>
              <a:t>Ingénieur méthode</a:t>
            </a:r>
          </a:p>
          <a:p>
            <a:r>
              <a:rPr lang="fr-FR" sz="1200" dirty="0">
                <a:latin typeface="Barlow" panose="00000500000000000000" pitchFamily="2" charset="0"/>
              </a:rPr>
              <a:t>Entreprise de 100 salariés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3583B24-EB4C-7D85-1CFF-D954F6546B8A}"/>
              </a:ext>
            </a:extLst>
          </p:cNvPr>
          <p:cNvGrpSpPr/>
          <p:nvPr/>
        </p:nvGrpSpPr>
        <p:grpSpPr>
          <a:xfrm>
            <a:off x="201656" y="301704"/>
            <a:ext cx="707947" cy="707886"/>
            <a:chOff x="1813412" y="1302930"/>
            <a:chExt cx="3600000" cy="3600000"/>
          </a:xfrm>
        </p:grpSpPr>
        <p:sp>
          <p:nvSpPr>
            <p:cNvPr id="13" name="Ellipse 4">
              <a:extLst>
                <a:ext uri="{FF2B5EF4-FFF2-40B4-BE49-F238E27FC236}">
                  <a16:creationId xmlns:a16="http://schemas.microsoft.com/office/drawing/2014/main" id="{BE3B56FD-231D-831B-C8FA-F226A52982F5}"/>
                </a:ext>
              </a:extLst>
            </p:cNvPr>
            <p:cNvSpPr/>
            <p:nvPr/>
          </p:nvSpPr>
          <p:spPr>
            <a:xfrm>
              <a:off x="1813412" y="1302930"/>
              <a:ext cx="3600000" cy="3600000"/>
            </a:xfrm>
            <a:prstGeom prst="ellipse">
              <a:avLst/>
            </a:prstGeom>
            <a:solidFill>
              <a:schemeClr val="bg2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4" name="Graphic 13" descr="Male profile outline">
              <a:extLst>
                <a:ext uri="{FF2B5EF4-FFF2-40B4-BE49-F238E27FC236}">
                  <a16:creationId xmlns:a16="http://schemas.microsoft.com/office/drawing/2014/main" id="{742B1EDC-E022-0F8A-55B8-619219B0E5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173412" y="1641435"/>
              <a:ext cx="2880000" cy="2880000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BC2AE3DC-F5D5-F828-DE6B-7B1D744D00A5}"/>
              </a:ext>
            </a:extLst>
          </p:cNvPr>
          <p:cNvSpPr txBox="1"/>
          <p:nvPr/>
        </p:nvSpPr>
        <p:spPr>
          <a:xfrm>
            <a:off x="1072423" y="3035062"/>
            <a:ext cx="32657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latin typeface="Barlow" panose="00000500000000000000" pitchFamily="2" charset="0"/>
              </a:rPr>
              <a:t>10% du temps / semaine </a:t>
            </a:r>
          </a:p>
          <a:p>
            <a:pPr algn="ctr"/>
            <a:r>
              <a:rPr lang="fr-FR" sz="2000" b="1" dirty="0">
                <a:latin typeface="Barlow" panose="00000500000000000000" pitchFamily="2" charset="0"/>
              </a:rPr>
              <a:t>~5h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CFD88B5-3A06-C868-551B-4BC873745513}"/>
              </a:ext>
            </a:extLst>
          </p:cNvPr>
          <p:cNvSpPr txBox="1"/>
          <p:nvPr/>
        </p:nvSpPr>
        <p:spPr>
          <a:xfrm>
            <a:off x="-586180" y="5104123"/>
            <a:ext cx="106968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 err="1">
                <a:latin typeface="Barlow" panose="00000500000000000000" pitchFamily="2" charset="0"/>
              </a:rPr>
              <a:t>Saving</a:t>
            </a:r>
            <a:r>
              <a:rPr lang="fr-FR" sz="3600" dirty="0">
                <a:latin typeface="Barlow" panose="00000500000000000000" pitchFamily="2" charset="0"/>
              </a:rPr>
              <a:t> 200€/semaine (5h)</a:t>
            </a:r>
          </a:p>
          <a:p>
            <a:pPr algn="ctr"/>
            <a:r>
              <a:rPr lang="fr-FR" sz="3600" b="1" dirty="0">
                <a:latin typeface="Barlow" panose="00000500000000000000" pitchFamily="2" charset="0"/>
              </a:rPr>
              <a:t>+ temps libéré =&gt; projets plus efficients</a:t>
            </a:r>
          </a:p>
        </p:txBody>
      </p:sp>
    </p:spTree>
    <p:extLst>
      <p:ext uri="{BB962C8B-B14F-4D97-AF65-F5344CB8AC3E}">
        <p14:creationId xmlns:p14="http://schemas.microsoft.com/office/powerpoint/2010/main" val="1410819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AC068-35C4-AD2D-3E77-2DB7598C5D53}"/>
              </a:ext>
            </a:extLst>
          </p:cNvPr>
          <p:cNvSpPr txBox="1">
            <a:spLocks/>
          </p:cNvSpPr>
          <p:nvPr/>
        </p:nvSpPr>
        <p:spPr>
          <a:xfrm>
            <a:off x="-1077685" y="-334116"/>
            <a:ext cx="10287001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Barlow" panose="00000500000000000000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fr-FR" sz="3200" dirty="0"/>
              <a:t>Précisément, c’est quoi les missions à faible VA 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FF6AE5-BBBD-B29B-F3BF-440FB81AC326}"/>
              </a:ext>
            </a:extLst>
          </p:cNvPr>
          <p:cNvSpPr txBox="1"/>
          <p:nvPr/>
        </p:nvSpPr>
        <p:spPr>
          <a:xfrm>
            <a:off x="-173083" y="2684697"/>
            <a:ext cx="26125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latin typeface="Barlow" panose="00000500000000000000" pitchFamily="2" charset="0"/>
              </a:rPr>
              <a:t>70 </a:t>
            </a:r>
          </a:p>
          <a:p>
            <a:pPr algn="ctr"/>
            <a:r>
              <a:rPr lang="fr-FR" dirty="0">
                <a:latin typeface="Barlow" panose="00000500000000000000" pitchFamily="2" charset="0"/>
              </a:rPr>
              <a:t>tâches citées par les apprentis 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BB87BB11-A06B-84BD-4BCF-53B2B5ED2AE1}"/>
              </a:ext>
            </a:extLst>
          </p:cNvPr>
          <p:cNvSpPr/>
          <p:nvPr/>
        </p:nvSpPr>
        <p:spPr>
          <a:xfrm>
            <a:off x="2439489" y="3146362"/>
            <a:ext cx="914400" cy="369332"/>
          </a:xfrm>
          <a:prstGeom prst="rightArrow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0000"/>
              </a:solidFill>
            </a:endParaRPr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20A1DE51-E29D-438F-CA8F-170AE966CBA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1147800"/>
              </p:ext>
            </p:extLst>
          </p:nvPr>
        </p:nvGraphicFramePr>
        <p:xfrm>
          <a:off x="3353889" y="1491997"/>
          <a:ext cx="7605848" cy="49871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941543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AC068-35C4-AD2D-3E77-2DB7598C5D53}"/>
              </a:ext>
            </a:extLst>
          </p:cNvPr>
          <p:cNvSpPr txBox="1">
            <a:spLocks/>
          </p:cNvSpPr>
          <p:nvPr/>
        </p:nvSpPr>
        <p:spPr>
          <a:xfrm>
            <a:off x="-1077685" y="-334116"/>
            <a:ext cx="10287001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Barlow" panose="00000500000000000000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fr-FR" sz="3200" dirty="0"/>
              <a:t>Précisément, c’est quoi les missions à faible VA 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B10161-04AC-4653-01D4-2EF85A3AD9F6}"/>
              </a:ext>
            </a:extLst>
          </p:cNvPr>
          <p:cNvSpPr txBox="1"/>
          <p:nvPr/>
        </p:nvSpPr>
        <p:spPr>
          <a:xfrm>
            <a:off x="317241" y="1455576"/>
            <a:ext cx="45066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i="1" u="none" strike="noStrike" dirty="0">
                <a:effectLst/>
                <a:latin typeface="Calibri" panose="020F0502020204030204" pitchFamily="34" charset="0"/>
              </a:rPr>
              <a:t>« Renommer tous les plans de production avec une forme précise pour un transfert de données. Environ </a:t>
            </a:r>
            <a:r>
              <a:rPr lang="fr-FR" sz="1800" b="1" i="1" u="none" strike="noStrike" dirty="0">
                <a:effectLst/>
                <a:latin typeface="Calibri" panose="020F0502020204030204" pitchFamily="34" charset="0"/>
              </a:rPr>
              <a:t>2000 plans </a:t>
            </a:r>
            <a:r>
              <a:rPr lang="fr-FR" sz="1800" i="1" u="none" strike="noStrike" dirty="0">
                <a:effectLst/>
                <a:latin typeface="Calibri" panose="020F0502020204030204" pitchFamily="34" charset="0"/>
              </a:rPr>
              <a:t>à renommé à la main (temps : </a:t>
            </a:r>
            <a:r>
              <a:rPr lang="fr-FR" sz="1800" b="1" i="1" u="none" strike="noStrike" dirty="0">
                <a:effectLst/>
                <a:latin typeface="Calibri" panose="020F0502020204030204" pitchFamily="34" charset="0"/>
              </a:rPr>
              <a:t>1 semaine complète</a:t>
            </a:r>
            <a:r>
              <a:rPr lang="fr-FR" sz="1800" i="1" u="none" strike="noStrike" dirty="0">
                <a:effectLst/>
                <a:latin typeface="Calibri" panose="020F0502020204030204" pitchFamily="34" charset="0"/>
              </a:rPr>
              <a:t>) »</a:t>
            </a:r>
            <a:endParaRPr lang="fr-FR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7A9A90-4E0C-AE36-1D4E-91E7050410FC}"/>
              </a:ext>
            </a:extLst>
          </p:cNvPr>
          <p:cNvSpPr txBox="1"/>
          <p:nvPr/>
        </p:nvSpPr>
        <p:spPr>
          <a:xfrm>
            <a:off x="317241" y="3120034"/>
            <a:ext cx="4506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i="1" u="none" strike="noStrike" dirty="0">
                <a:effectLst/>
                <a:latin typeface="Calibri" panose="020F0502020204030204" pitchFamily="34" charset="0"/>
              </a:rPr>
              <a:t>« </a:t>
            </a:r>
            <a:r>
              <a:rPr lang="fr-FR" i="1" dirty="0">
                <a:latin typeface="Calibri" panose="020F0502020204030204" pitchFamily="34" charset="0"/>
              </a:rPr>
              <a:t>Mesure et pesage de tous les produits fabriqués par l'entreprise pour une base de données (près </a:t>
            </a:r>
            <a:r>
              <a:rPr lang="fr-FR" b="1" i="1" dirty="0">
                <a:latin typeface="Calibri" panose="020F0502020204030204" pitchFamily="34" charset="0"/>
              </a:rPr>
              <a:t>de 1000 références</a:t>
            </a:r>
            <a:r>
              <a:rPr lang="fr-FR" i="1" dirty="0">
                <a:latin typeface="Calibri" panose="020F0502020204030204" pitchFamily="34" charset="0"/>
              </a:rPr>
              <a:t>) 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95CB3E-86EA-27E9-460F-36FF4A1D2588}"/>
              </a:ext>
            </a:extLst>
          </p:cNvPr>
          <p:cNvSpPr txBox="1"/>
          <p:nvPr/>
        </p:nvSpPr>
        <p:spPr>
          <a:xfrm>
            <a:off x="317240" y="4784492"/>
            <a:ext cx="46638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i="1" u="none" strike="noStrike" dirty="0">
                <a:effectLst/>
                <a:latin typeface="Calibri" panose="020F0502020204030204" pitchFamily="34" charset="0"/>
              </a:rPr>
              <a:t>« </a:t>
            </a:r>
            <a:r>
              <a:rPr lang="fr-FR" i="1" dirty="0">
                <a:latin typeface="Calibri" panose="020F0502020204030204" pitchFamily="34" charset="0"/>
              </a:rPr>
              <a:t>Essaie de pièces sur machine de laboratoire (</a:t>
            </a:r>
            <a:r>
              <a:rPr lang="fr-FR" b="1" i="1" dirty="0">
                <a:latin typeface="Calibri" panose="020F0502020204030204" pitchFamily="34" charset="0"/>
              </a:rPr>
              <a:t>1j par semaine</a:t>
            </a:r>
            <a:r>
              <a:rPr lang="fr-FR" i="1" dirty="0">
                <a:latin typeface="Calibri" panose="020F0502020204030204" pitchFamily="34" charset="0"/>
              </a:rPr>
              <a:t>). </a:t>
            </a:r>
            <a:br>
              <a:rPr lang="fr-FR" i="1" dirty="0">
                <a:latin typeface="Calibri" panose="020F0502020204030204" pitchFamily="34" charset="0"/>
              </a:rPr>
            </a:br>
            <a:r>
              <a:rPr lang="fr-FR" i="1" dirty="0">
                <a:latin typeface="Calibri" panose="020F0502020204030204" pitchFamily="34" charset="0"/>
              </a:rPr>
              <a:t>Versement de palettes de pièce mauvaises dans un conteneur (</a:t>
            </a:r>
            <a:r>
              <a:rPr lang="fr-FR" b="1" i="1" dirty="0">
                <a:latin typeface="Calibri" panose="020F0502020204030204" pitchFamily="34" charset="0"/>
              </a:rPr>
              <a:t>2h par semaine</a:t>
            </a:r>
            <a:r>
              <a:rPr lang="fr-FR" i="1" dirty="0">
                <a:latin typeface="Calibri" panose="020F0502020204030204" pitchFamily="34" charset="0"/>
              </a:rPr>
              <a:t>) » </a:t>
            </a:r>
          </a:p>
          <a:p>
            <a:endParaRPr lang="fr-FR" i="1" dirty="0">
              <a:latin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A365A0-84AB-31CB-BBA3-D15DEF64283A}"/>
              </a:ext>
            </a:extLst>
          </p:cNvPr>
          <p:cNvSpPr txBox="1"/>
          <p:nvPr/>
        </p:nvSpPr>
        <p:spPr>
          <a:xfrm>
            <a:off x="6718407" y="1823048"/>
            <a:ext cx="4286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Barlow" panose="00000500000000000000" pitchFamily="2" charset="0"/>
              </a:rPr>
              <a:t>1400 € de </a:t>
            </a:r>
            <a:r>
              <a:rPr lang="fr-FR" b="1" dirty="0" err="1">
                <a:latin typeface="Barlow" panose="00000500000000000000" pitchFamily="2" charset="0"/>
              </a:rPr>
              <a:t>saving</a:t>
            </a:r>
            <a:r>
              <a:rPr lang="fr-FR" b="1" dirty="0">
                <a:latin typeface="Barlow" panose="00000500000000000000" pitchFamily="2" charset="0"/>
              </a:rPr>
              <a:t> sur 1 semaine</a:t>
            </a: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98BD89B4-04C8-035F-33E3-2F070B89D073}"/>
              </a:ext>
            </a:extLst>
          </p:cNvPr>
          <p:cNvSpPr/>
          <p:nvPr/>
        </p:nvSpPr>
        <p:spPr>
          <a:xfrm>
            <a:off x="5313967" y="2192380"/>
            <a:ext cx="914400" cy="369332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19C901-B95B-FE98-809C-A2BD359287B4}"/>
              </a:ext>
            </a:extLst>
          </p:cNvPr>
          <p:cNvSpPr txBox="1"/>
          <p:nvPr/>
        </p:nvSpPr>
        <p:spPr>
          <a:xfrm rot="19766716">
            <a:off x="4974000" y="1179462"/>
            <a:ext cx="1715927" cy="580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latin typeface="Barlow" panose="00000500000000000000" pitchFamily="2" charset="0"/>
              </a:rPr>
              <a:t>Etudiant engagé par FASO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0812D394-19CA-A346-EB56-BEBF07A64FEB}"/>
              </a:ext>
            </a:extLst>
          </p:cNvPr>
          <p:cNvSpPr/>
          <p:nvPr/>
        </p:nvSpPr>
        <p:spPr>
          <a:xfrm>
            <a:off x="5310111" y="3847438"/>
            <a:ext cx="914400" cy="369332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1A400EC-9338-4F67-E6D9-1701B27D8167}"/>
              </a:ext>
            </a:extLst>
          </p:cNvPr>
          <p:cNvSpPr txBox="1"/>
          <p:nvPr/>
        </p:nvSpPr>
        <p:spPr>
          <a:xfrm>
            <a:off x="6718407" y="3619899"/>
            <a:ext cx="4286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Barlow" panose="00000500000000000000" pitchFamily="2" charset="0"/>
              </a:rPr>
              <a:t>2000€ de </a:t>
            </a:r>
            <a:r>
              <a:rPr lang="fr-FR" b="1" dirty="0" err="1">
                <a:latin typeface="Barlow" panose="00000500000000000000" pitchFamily="2" charset="0"/>
              </a:rPr>
              <a:t>saving</a:t>
            </a:r>
            <a:r>
              <a:rPr lang="fr-FR" b="1" dirty="0">
                <a:latin typeface="Barlow" panose="00000500000000000000" pitchFamily="2" charset="0"/>
              </a:rPr>
              <a:t> sur 50h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3F0898F-E333-DB20-FF89-D75BDF657496}"/>
              </a:ext>
            </a:extLst>
          </p:cNvPr>
          <p:cNvSpPr txBox="1"/>
          <p:nvPr/>
        </p:nvSpPr>
        <p:spPr>
          <a:xfrm rot="19766716">
            <a:off x="5009592" y="2772882"/>
            <a:ext cx="1715927" cy="580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latin typeface="Barlow" panose="00000500000000000000" pitchFamily="2" charset="0"/>
              </a:rPr>
              <a:t>Etudiant engagé par FASO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FFFD50F-A7A5-260D-30E5-649EC5F78FAC}"/>
              </a:ext>
            </a:extLst>
          </p:cNvPr>
          <p:cNvSpPr txBox="1"/>
          <p:nvPr/>
        </p:nvSpPr>
        <p:spPr>
          <a:xfrm rot="19766716">
            <a:off x="5009591" y="4832521"/>
            <a:ext cx="1715927" cy="580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latin typeface="Barlow" panose="00000500000000000000" pitchFamily="2" charset="0"/>
              </a:rPr>
              <a:t>Etudiant engagé par FASO</a:t>
            </a:r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27CDFE14-8EA1-98FC-627F-54C76F17FEDD}"/>
              </a:ext>
            </a:extLst>
          </p:cNvPr>
          <p:cNvSpPr/>
          <p:nvPr/>
        </p:nvSpPr>
        <p:spPr>
          <a:xfrm>
            <a:off x="5310111" y="5705042"/>
            <a:ext cx="914400" cy="369332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7B17FBA-167C-E3D9-C15C-D7E366AA6CBC}"/>
              </a:ext>
            </a:extLst>
          </p:cNvPr>
          <p:cNvSpPr txBox="1"/>
          <p:nvPr/>
        </p:nvSpPr>
        <p:spPr>
          <a:xfrm>
            <a:off x="6718407" y="5151044"/>
            <a:ext cx="52676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Barlow" panose="00000500000000000000" pitchFamily="2" charset="0"/>
              </a:rPr>
              <a:t>10h dégagées pour l’apprentis</a:t>
            </a:r>
          </a:p>
          <a:p>
            <a:r>
              <a:rPr lang="fr-FR" b="1" dirty="0">
                <a:latin typeface="Barlow" panose="00000500000000000000" pitchFamily="2" charset="0"/>
              </a:rPr>
              <a:t>=&gt; gain de 15% du temps sur deux semaines d’alternance</a:t>
            </a:r>
          </a:p>
          <a:p>
            <a:r>
              <a:rPr lang="fr-FR" b="1" dirty="0">
                <a:latin typeface="Barlow" panose="00000500000000000000" pitchFamily="2" charset="0"/>
              </a:rPr>
              <a:t>=&gt; manager peut déléguer des tâches intéressantes à l’apprentis</a:t>
            </a:r>
          </a:p>
        </p:txBody>
      </p:sp>
    </p:spTree>
    <p:extLst>
      <p:ext uri="{BB962C8B-B14F-4D97-AF65-F5344CB8AC3E}">
        <p14:creationId xmlns:p14="http://schemas.microsoft.com/office/powerpoint/2010/main" val="17392356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57703-C1AF-F1BD-76F9-1BE1139CF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251" y="73841"/>
            <a:ext cx="10515600" cy="1325563"/>
          </a:xfrm>
        </p:spPr>
        <p:txBody>
          <a:bodyPr>
            <a:normAutofit/>
          </a:bodyPr>
          <a:lstStyle/>
          <a:p>
            <a:r>
              <a:rPr lang="fr-FR" sz="4000" dirty="0"/>
              <a:t>C’est avantageux pour les étudiants ?</a:t>
            </a:r>
          </a:p>
        </p:txBody>
      </p:sp>
      <p:pic>
        <p:nvPicPr>
          <p:cNvPr id="5" name="Graphic 4" descr="Money outline">
            <a:extLst>
              <a:ext uri="{FF2B5EF4-FFF2-40B4-BE49-F238E27FC236}">
                <a16:creationId xmlns:a16="http://schemas.microsoft.com/office/drawing/2014/main" id="{E8181D08-6AAA-2E5A-F924-64DAC35C94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966002" y="1708103"/>
            <a:ext cx="1440000" cy="1440000"/>
          </a:xfrm>
          <a:prstGeom prst="rect">
            <a:avLst/>
          </a:prstGeom>
        </p:spPr>
      </p:pic>
      <p:pic>
        <p:nvPicPr>
          <p:cNvPr id="7" name="Graphic 6" descr="Daily calendar outline">
            <a:extLst>
              <a:ext uri="{FF2B5EF4-FFF2-40B4-BE49-F238E27FC236}">
                <a16:creationId xmlns:a16="http://schemas.microsoft.com/office/drawing/2014/main" id="{C029436C-3A6B-A559-D88B-4B84082C1D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066000" y="1697602"/>
            <a:ext cx="1440000" cy="1440000"/>
          </a:xfrm>
          <a:prstGeom prst="rect">
            <a:avLst/>
          </a:prstGeom>
        </p:spPr>
      </p:pic>
      <p:pic>
        <p:nvPicPr>
          <p:cNvPr id="9" name="Graphic 8" descr="Contract outline">
            <a:extLst>
              <a:ext uri="{FF2B5EF4-FFF2-40B4-BE49-F238E27FC236}">
                <a16:creationId xmlns:a16="http://schemas.microsoft.com/office/drawing/2014/main" id="{FA991CD9-9C82-02E3-7599-3FB5998C7CC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4971051" y="1697602"/>
            <a:ext cx="1440000" cy="1440000"/>
          </a:xfrm>
          <a:prstGeom prst="rect">
            <a:avLst/>
          </a:prstGeom>
        </p:spPr>
      </p:pic>
      <p:pic>
        <p:nvPicPr>
          <p:cNvPr id="11" name="Graphic 10" descr="Cheers outline">
            <a:extLst>
              <a:ext uri="{FF2B5EF4-FFF2-40B4-BE49-F238E27FC236}">
                <a16:creationId xmlns:a16="http://schemas.microsoft.com/office/drawing/2014/main" id="{005641F8-3F0B-E512-37B8-6CB3B7C7D2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937265" y="4447892"/>
            <a:ext cx="1440000" cy="1440000"/>
          </a:xfrm>
          <a:prstGeom prst="rect">
            <a:avLst/>
          </a:prstGeom>
        </p:spPr>
      </p:pic>
      <p:pic>
        <p:nvPicPr>
          <p:cNvPr id="13" name="Graphic 12" descr="Social network outline">
            <a:extLst>
              <a:ext uri="{FF2B5EF4-FFF2-40B4-BE49-F238E27FC236}">
                <a16:creationId xmlns:a16="http://schemas.microsoft.com/office/drawing/2014/main" id="{D3479FA1-58BA-9944-1378-799D2A05581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2966833" y="4356652"/>
            <a:ext cx="1440000" cy="1440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79AE8D4-8F60-AF4D-645B-D92234715D05}"/>
              </a:ext>
            </a:extLst>
          </p:cNvPr>
          <p:cNvSpPr txBox="1"/>
          <p:nvPr/>
        </p:nvSpPr>
        <p:spPr>
          <a:xfrm>
            <a:off x="1966002" y="3247171"/>
            <a:ext cx="1720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Barlow" panose="00000500000000000000" pitchFamily="2" charset="0"/>
              </a:rPr>
              <a:t>Rémunération attractive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2E20A38-D053-5327-092E-A18A03C6C9CB}"/>
              </a:ext>
            </a:extLst>
          </p:cNvPr>
          <p:cNvSpPr txBox="1"/>
          <p:nvPr/>
        </p:nvSpPr>
        <p:spPr>
          <a:xfrm>
            <a:off x="5045562" y="3216623"/>
            <a:ext cx="1720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Barlow" panose="00000500000000000000" pitchFamily="2" charset="0"/>
              </a:rPr>
              <a:t>Engagement par mission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43C9060-74D0-4714-4672-1087617A6A12}"/>
              </a:ext>
            </a:extLst>
          </p:cNvPr>
          <p:cNvSpPr txBox="1"/>
          <p:nvPr/>
        </p:nvSpPr>
        <p:spPr>
          <a:xfrm>
            <a:off x="8066000" y="3108671"/>
            <a:ext cx="1720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Barlow" panose="00000500000000000000" pitchFamily="2" charset="0"/>
              </a:rPr>
              <a:t>Planification effectuée par FASO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3CBEED7-9EB8-B480-A494-1490182AEE9F}"/>
              </a:ext>
            </a:extLst>
          </p:cNvPr>
          <p:cNvSpPr txBox="1"/>
          <p:nvPr/>
        </p:nvSpPr>
        <p:spPr>
          <a:xfrm>
            <a:off x="2966833" y="5869897"/>
            <a:ext cx="1720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Barlow" panose="00000500000000000000" pitchFamily="2" charset="0"/>
              </a:rPr>
              <a:t>Faire partie d’une entité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9F386F9-A7EB-0B82-9ECA-333F58526445}"/>
              </a:ext>
            </a:extLst>
          </p:cNvPr>
          <p:cNvSpPr txBox="1"/>
          <p:nvPr/>
        </p:nvSpPr>
        <p:spPr>
          <a:xfrm>
            <a:off x="6937265" y="5887892"/>
            <a:ext cx="20356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latin typeface="Barlow" panose="00000500000000000000" pitchFamily="2" charset="0"/>
              </a:rPr>
              <a:t>Développement du réseau</a:t>
            </a:r>
          </a:p>
        </p:txBody>
      </p:sp>
    </p:spTree>
    <p:extLst>
      <p:ext uri="{BB962C8B-B14F-4D97-AF65-F5344CB8AC3E}">
        <p14:creationId xmlns:p14="http://schemas.microsoft.com/office/powerpoint/2010/main" val="35535580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23">
            <a:extLst>
              <a:ext uri="{FF2B5EF4-FFF2-40B4-BE49-F238E27FC236}">
                <a16:creationId xmlns:a16="http://schemas.microsoft.com/office/drawing/2014/main" id="{F6DC852B-7C8E-F4F5-6E86-9CE83871CB0F}"/>
              </a:ext>
            </a:extLst>
          </p:cNvPr>
          <p:cNvSpPr>
            <a:spLocks/>
          </p:cNvSpPr>
          <p:nvPr/>
        </p:nvSpPr>
        <p:spPr>
          <a:xfrm>
            <a:off x="0" y="4534678"/>
            <a:ext cx="11358073" cy="2323322"/>
          </a:xfrm>
          <a:custGeom>
            <a:avLst/>
            <a:gdLst>
              <a:gd name="connsiteX0" fmla="*/ 0 w 13629688"/>
              <a:gd name="connsiteY0" fmla="*/ 0 h 4705350"/>
              <a:gd name="connsiteX1" fmla="*/ 1844034 w 13629688"/>
              <a:gd name="connsiteY1" fmla="*/ 0 h 4705350"/>
              <a:gd name="connsiteX2" fmla="*/ 13629688 w 13629688"/>
              <a:gd name="connsiteY2" fmla="*/ 4705350 h 4705350"/>
              <a:gd name="connsiteX3" fmla="*/ 0 w 13629688"/>
              <a:gd name="connsiteY3" fmla="*/ 4705350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9688" h="4705350">
                <a:moveTo>
                  <a:pt x="0" y="0"/>
                </a:moveTo>
                <a:lnTo>
                  <a:pt x="1844034" y="0"/>
                </a:lnTo>
                <a:lnTo>
                  <a:pt x="13629688" y="4705350"/>
                </a:lnTo>
                <a:lnTo>
                  <a:pt x="0" y="470535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500"/>
          </a:p>
        </p:txBody>
      </p:sp>
      <p:sp>
        <p:nvSpPr>
          <p:cNvPr id="12" name="Freeform: Shape 17">
            <a:extLst>
              <a:ext uri="{FF2B5EF4-FFF2-40B4-BE49-F238E27FC236}">
                <a16:creationId xmlns:a16="http://schemas.microsoft.com/office/drawing/2014/main" id="{4D70BDAD-CD72-BB30-F25D-D7BB9B5DA84F}"/>
              </a:ext>
            </a:extLst>
          </p:cNvPr>
          <p:cNvSpPr>
            <a:spLocks/>
          </p:cNvSpPr>
          <p:nvPr/>
        </p:nvSpPr>
        <p:spPr>
          <a:xfrm>
            <a:off x="-6340" y="0"/>
            <a:ext cx="9130535" cy="5448300"/>
          </a:xfrm>
          <a:custGeom>
            <a:avLst/>
            <a:gdLst>
              <a:gd name="connsiteX0" fmla="*/ 0 w 9137431"/>
              <a:gd name="connsiteY0" fmla="*/ 0 h 4797838"/>
              <a:gd name="connsiteX1" fmla="*/ 9137431 w 9137431"/>
              <a:gd name="connsiteY1" fmla="*/ 0 h 4797838"/>
              <a:gd name="connsiteX2" fmla="*/ 0 w 9137431"/>
              <a:gd name="connsiteY2" fmla="*/ 4797838 h 4797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37431" h="4797838">
                <a:moveTo>
                  <a:pt x="0" y="0"/>
                </a:moveTo>
                <a:lnTo>
                  <a:pt x="9137431" y="0"/>
                </a:lnTo>
                <a:lnTo>
                  <a:pt x="0" y="4797838"/>
                </a:lnTo>
                <a:close/>
              </a:path>
            </a:pathLst>
          </a:custGeom>
          <a:gradFill flip="none" rotWithShape="1">
            <a:gsLst>
              <a:gs pos="0">
                <a:srgbClr val="CC3399"/>
              </a:gs>
              <a:gs pos="100000">
                <a:srgbClr val="0070C0"/>
              </a:gs>
            </a:gsLst>
            <a:lin ang="10800000" scaled="1"/>
            <a:tileRect/>
          </a:gradFill>
          <a:ln/>
        </p:spPr>
        <p:txBody>
          <a:bodyPr wrap="square">
            <a:noAutofit/>
          </a:bodyPr>
          <a:lstStyle/>
          <a:p>
            <a:endParaRPr lang="fr-FR" sz="1500" dirty="0"/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1C8AB80C-F6A9-0293-7546-8819C2B374C0}"/>
              </a:ext>
            </a:extLst>
          </p:cNvPr>
          <p:cNvSpPr/>
          <p:nvPr/>
        </p:nvSpPr>
        <p:spPr>
          <a:xfrm>
            <a:off x="1813412" y="1302930"/>
            <a:ext cx="3600000" cy="3600000"/>
          </a:xfrm>
          <a:prstGeom prst="ellipse">
            <a:avLst/>
          </a:prstGeom>
          <a:solidFill>
            <a:schemeClr val="bg2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168D8A3C-5442-6534-B402-42C63716BA75}"/>
              </a:ext>
            </a:extLst>
          </p:cNvPr>
          <p:cNvSpPr txBox="1"/>
          <p:nvPr/>
        </p:nvSpPr>
        <p:spPr>
          <a:xfrm>
            <a:off x="2173412" y="5153789"/>
            <a:ext cx="2664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2800" b="1" dirty="0">
                <a:latin typeface="Barlow" panose="00000500000000000000" pitchFamily="2" charset="0"/>
              </a:rPr>
              <a:t>François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167B096-390F-427D-B527-691FE097FF3C}"/>
              </a:ext>
            </a:extLst>
          </p:cNvPr>
          <p:cNvSpPr txBox="1"/>
          <p:nvPr/>
        </p:nvSpPr>
        <p:spPr>
          <a:xfrm>
            <a:off x="1780408" y="5677009"/>
            <a:ext cx="30577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dirty="0">
                <a:latin typeface="Barlow" panose="00000500000000000000" pitchFamily="2" charset="0"/>
              </a:rPr>
              <a:t>Ingénieur méthode</a:t>
            </a:r>
          </a:p>
          <a:p>
            <a:pPr algn="r"/>
            <a:r>
              <a:rPr lang="fr-FR" dirty="0">
                <a:latin typeface="Barlow" panose="00000500000000000000" pitchFamily="2" charset="0"/>
              </a:rPr>
              <a:t>Entreprise de 100 salariés</a:t>
            </a: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E60F1263-CC4F-FAE4-1A5A-E6489B4571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4548" y="-328203"/>
            <a:ext cx="3398798" cy="1956394"/>
          </a:xfrm>
          <a:prstGeom prst="rect">
            <a:avLst/>
          </a:prstGeom>
        </p:spPr>
      </p:pic>
      <p:pic>
        <p:nvPicPr>
          <p:cNvPr id="4" name="Graphic 3" descr="Male profile outline">
            <a:extLst>
              <a:ext uri="{FF2B5EF4-FFF2-40B4-BE49-F238E27FC236}">
                <a16:creationId xmlns:a16="http://schemas.microsoft.com/office/drawing/2014/main" id="{29005B65-D151-42B4-F796-510619F5CE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173412" y="1641435"/>
            <a:ext cx="2880000" cy="2880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816AAE7A-8BBD-A30F-E4DC-C7DA29FA3003}"/>
              </a:ext>
            </a:extLst>
          </p:cNvPr>
          <p:cNvSpPr txBox="1">
            <a:spLocks/>
          </p:cNvSpPr>
          <p:nvPr/>
        </p:nvSpPr>
        <p:spPr>
          <a:xfrm>
            <a:off x="6984732" y="2539712"/>
            <a:ext cx="4722854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Barlow" panose="00000500000000000000" pitchFamily="2" charset="0"/>
                <a:ea typeface="+mj-ea"/>
                <a:cs typeface="+mj-cs"/>
              </a:defRPr>
            </a:lvl1pPr>
          </a:lstStyle>
          <a:p>
            <a:pPr algn="r"/>
            <a:r>
              <a:rPr lang="fr-FR" sz="3600" dirty="0"/>
              <a:t>Exemple de François qui travaille depuis 3 ans dans son entreprise</a:t>
            </a:r>
          </a:p>
        </p:txBody>
      </p:sp>
    </p:spTree>
    <p:extLst>
      <p:ext uri="{BB962C8B-B14F-4D97-AF65-F5344CB8AC3E}">
        <p14:creationId xmlns:p14="http://schemas.microsoft.com/office/powerpoint/2010/main" val="335397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D87BBD0-9BD1-30CB-E2E3-46D13413A794}"/>
              </a:ext>
            </a:extLst>
          </p:cNvPr>
          <p:cNvSpPr/>
          <p:nvPr/>
        </p:nvSpPr>
        <p:spPr>
          <a:xfrm>
            <a:off x="0" y="-50009"/>
            <a:ext cx="12192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1C8AB80C-F6A9-0293-7546-8819C2B374C0}"/>
              </a:ext>
            </a:extLst>
          </p:cNvPr>
          <p:cNvSpPr/>
          <p:nvPr/>
        </p:nvSpPr>
        <p:spPr>
          <a:xfrm>
            <a:off x="5506994" y="2270188"/>
            <a:ext cx="2160000" cy="21600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853EDF30-29E5-CCDC-123B-E08C43A34FF0}"/>
              </a:ext>
            </a:extLst>
          </p:cNvPr>
          <p:cNvSpPr/>
          <p:nvPr/>
        </p:nvSpPr>
        <p:spPr>
          <a:xfrm>
            <a:off x="7292506" y="2270188"/>
            <a:ext cx="2160000" cy="2160000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7B05115E-9920-836D-17DF-E39182A3EB43}"/>
              </a:ext>
            </a:extLst>
          </p:cNvPr>
          <p:cNvSpPr/>
          <p:nvPr/>
        </p:nvSpPr>
        <p:spPr>
          <a:xfrm>
            <a:off x="9078018" y="2270188"/>
            <a:ext cx="2160000" cy="2160000"/>
          </a:xfrm>
          <a:prstGeom prst="ellipse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168D8A3C-5442-6534-B402-42C63716BA75}"/>
              </a:ext>
            </a:extLst>
          </p:cNvPr>
          <p:cNvSpPr txBox="1"/>
          <p:nvPr/>
        </p:nvSpPr>
        <p:spPr>
          <a:xfrm>
            <a:off x="5517820" y="4606197"/>
            <a:ext cx="1774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arlow" panose="00000500000000000000" pitchFamily="2" charset="0"/>
              </a:rPr>
              <a:t>Christian EFFI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09F0F0C3-1C1A-0014-3C76-BF6584352E52}"/>
              </a:ext>
            </a:extLst>
          </p:cNvPr>
          <p:cNvSpPr txBox="1"/>
          <p:nvPr/>
        </p:nvSpPr>
        <p:spPr>
          <a:xfrm>
            <a:off x="7488829" y="4606197"/>
            <a:ext cx="1898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arlow" panose="00000500000000000000" pitchFamily="2" charset="0"/>
              </a:rPr>
              <a:t>Emma LE PRIOL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67A08C2A-A07B-C220-B3C8-EE1326D4B925}"/>
              </a:ext>
            </a:extLst>
          </p:cNvPr>
          <p:cNvSpPr txBox="1"/>
          <p:nvPr/>
        </p:nvSpPr>
        <p:spPr>
          <a:xfrm>
            <a:off x="9387065" y="4606197"/>
            <a:ext cx="2563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Barlow" panose="00000500000000000000" pitchFamily="2" charset="0"/>
              </a:rPr>
              <a:t>Madeline BOUVROT</a:t>
            </a:r>
          </a:p>
        </p:txBody>
      </p:sp>
      <p:sp>
        <p:nvSpPr>
          <p:cNvPr id="14" name="Freeform: Shape 23">
            <a:extLst>
              <a:ext uri="{FF2B5EF4-FFF2-40B4-BE49-F238E27FC236}">
                <a16:creationId xmlns:a16="http://schemas.microsoft.com/office/drawing/2014/main" id="{DCE11D1C-42B6-647A-F5E9-09A787227800}"/>
              </a:ext>
            </a:extLst>
          </p:cNvPr>
          <p:cNvSpPr>
            <a:spLocks/>
          </p:cNvSpPr>
          <p:nvPr/>
        </p:nvSpPr>
        <p:spPr>
          <a:xfrm>
            <a:off x="-34202" y="2832100"/>
            <a:ext cx="8957773" cy="4003131"/>
          </a:xfrm>
          <a:custGeom>
            <a:avLst/>
            <a:gdLst>
              <a:gd name="connsiteX0" fmla="*/ 0 w 13629688"/>
              <a:gd name="connsiteY0" fmla="*/ 0 h 4705350"/>
              <a:gd name="connsiteX1" fmla="*/ 1844034 w 13629688"/>
              <a:gd name="connsiteY1" fmla="*/ 0 h 4705350"/>
              <a:gd name="connsiteX2" fmla="*/ 13629688 w 13629688"/>
              <a:gd name="connsiteY2" fmla="*/ 4705350 h 4705350"/>
              <a:gd name="connsiteX3" fmla="*/ 0 w 13629688"/>
              <a:gd name="connsiteY3" fmla="*/ 4705350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9688" h="4705350">
                <a:moveTo>
                  <a:pt x="0" y="0"/>
                </a:moveTo>
                <a:lnTo>
                  <a:pt x="1844034" y="0"/>
                </a:lnTo>
                <a:lnTo>
                  <a:pt x="13629688" y="4705350"/>
                </a:lnTo>
                <a:lnTo>
                  <a:pt x="0" y="470535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500"/>
          </a:p>
        </p:txBody>
      </p:sp>
      <p:sp>
        <p:nvSpPr>
          <p:cNvPr id="15" name="Freeform: Shape 17">
            <a:extLst>
              <a:ext uri="{FF2B5EF4-FFF2-40B4-BE49-F238E27FC236}">
                <a16:creationId xmlns:a16="http://schemas.microsoft.com/office/drawing/2014/main" id="{2FB97D76-9029-E6F6-F752-569297A976BC}"/>
              </a:ext>
            </a:extLst>
          </p:cNvPr>
          <p:cNvSpPr>
            <a:spLocks/>
          </p:cNvSpPr>
          <p:nvPr/>
        </p:nvSpPr>
        <p:spPr>
          <a:xfrm>
            <a:off x="-34202" y="-50009"/>
            <a:ext cx="6733988" cy="5575300"/>
          </a:xfrm>
          <a:custGeom>
            <a:avLst/>
            <a:gdLst>
              <a:gd name="connsiteX0" fmla="*/ 0 w 9137431"/>
              <a:gd name="connsiteY0" fmla="*/ 0 h 4797838"/>
              <a:gd name="connsiteX1" fmla="*/ 9137431 w 9137431"/>
              <a:gd name="connsiteY1" fmla="*/ 0 h 4797838"/>
              <a:gd name="connsiteX2" fmla="*/ 0 w 9137431"/>
              <a:gd name="connsiteY2" fmla="*/ 4797838 h 4797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37431" h="4797838">
                <a:moveTo>
                  <a:pt x="0" y="0"/>
                </a:moveTo>
                <a:lnTo>
                  <a:pt x="9137431" y="0"/>
                </a:lnTo>
                <a:lnTo>
                  <a:pt x="0" y="4797838"/>
                </a:lnTo>
                <a:close/>
              </a:path>
            </a:pathLst>
          </a:custGeom>
          <a:gradFill flip="none" rotWithShape="1">
            <a:gsLst>
              <a:gs pos="0">
                <a:srgbClr val="CC3399"/>
              </a:gs>
              <a:gs pos="100000">
                <a:srgbClr val="0070C0"/>
              </a:gs>
            </a:gsLst>
            <a:lin ang="10800000" scaled="1"/>
            <a:tileRect/>
          </a:gradFill>
          <a:ln/>
        </p:spPr>
        <p:txBody>
          <a:bodyPr wrap="square">
            <a:noAutofit/>
          </a:bodyPr>
          <a:lstStyle/>
          <a:p>
            <a:endParaRPr lang="fr-FR" sz="1500" dirty="0"/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B56AAB14-9174-E0C2-7864-0B16414D56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46521" y="-253399"/>
            <a:ext cx="5196263" cy="299104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99C34A4-B496-B487-D5B6-92C9D1282D20}"/>
              </a:ext>
            </a:extLst>
          </p:cNvPr>
          <p:cNvSpPr txBox="1"/>
          <p:nvPr/>
        </p:nvSpPr>
        <p:spPr>
          <a:xfrm>
            <a:off x="177800" y="6033447"/>
            <a:ext cx="6426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latin typeface="Barlow" panose="00000500000000000000" pitchFamily="2" charset="0"/>
              </a:rPr>
              <a:t>Création de l’équipe</a:t>
            </a:r>
          </a:p>
        </p:txBody>
      </p:sp>
    </p:spTree>
    <p:extLst>
      <p:ext uri="{BB962C8B-B14F-4D97-AF65-F5344CB8AC3E}">
        <p14:creationId xmlns:p14="http://schemas.microsoft.com/office/powerpoint/2010/main" val="6061253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23">
            <a:extLst>
              <a:ext uri="{FF2B5EF4-FFF2-40B4-BE49-F238E27FC236}">
                <a16:creationId xmlns:a16="http://schemas.microsoft.com/office/drawing/2014/main" id="{25C8AAEC-9A7D-9C75-9106-E44004ED9FD6}"/>
              </a:ext>
            </a:extLst>
          </p:cNvPr>
          <p:cNvSpPr>
            <a:spLocks/>
          </p:cNvSpPr>
          <p:nvPr/>
        </p:nvSpPr>
        <p:spPr>
          <a:xfrm>
            <a:off x="0" y="4534678"/>
            <a:ext cx="11358073" cy="2323322"/>
          </a:xfrm>
          <a:custGeom>
            <a:avLst/>
            <a:gdLst>
              <a:gd name="connsiteX0" fmla="*/ 0 w 13629688"/>
              <a:gd name="connsiteY0" fmla="*/ 0 h 4705350"/>
              <a:gd name="connsiteX1" fmla="*/ 1844034 w 13629688"/>
              <a:gd name="connsiteY1" fmla="*/ 0 h 4705350"/>
              <a:gd name="connsiteX2" fmla="*/ 13629688 w 13629688"/>
              <a:gd name="connsiteY2" fmla="*/ 4705350 h 4705350"/>
              <a:gd name="connsiteX3" fmla="*/ 0 w 13629688"/>
              <a:gd name="connsiteY3" fmla="*/ 4705350 h 4705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629688" h="4705350">
                <a:moveTo>
                  <a:pt x="0" y="0"/>
                </a:moveTo>
                <a:lnTo>
                  <a:pt x="1844034" y="0"/>
                </a:lnTo>
                <a:lnTo>
                  <a:pt x="13629688" y="4705350"/>
                </a:lnTo>
                <a:lnTo>
                  <a:pt x="0" y="470535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500"/>
          </a:p>
        </p:txBody>
      </p:sp>
      <p:sp>
        <p:nvSpPr>
          <p:cNvPr id="12" name="Freeform: Shape 17">
            <a:extLst>
              <a:ext uri="{FF2B5EF4-FFF2-40B4-BE49-F238E27FC236}">
                <a16:creationId xmlns:a16="http://schemas.microsoft.com/office/drawing/2014/main" id="{C5FC3DF6-77C0-8912-036D-D13E4207F634}"/>
              </a:ext>
            </a:extLst>
          </p:cNvPr>
          <p:cNvSpPr>
            <a:spLocks/>
          </p:cNvSpPr>
          <p:nvPr/>
        </p:nvSpPr>
        <p:spPr>
          <a:xfrm>
            <a:off x="3753" y="0"/>
            <a:ext cx="9130535" cy="5448300"/>
          </a:xfrm>
          <a:custGeom>
            <a:avLst/>
            <a:gdLst>
              <a:gd name="connsiteX0" fmla="*/ 0 w 9137431"/>
              <a:gd name="connsiteY0" fmla="*/ 0 h 4797838"/>
              <a:gd name="connsiteX1" fmla="*/ 9137431 w 9137431"/>
              <a:gd name="connsiteY1" fmla="*/ 0 h 4797838"/>
              <a:gd name="connsiteX2" fmla="*/ 0 w 9137431"/>
              <a:gd name="connsiteY2" fmla="*/ 4797838 h 4797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37431" h="4797838">
                <a:moveTo>
                  <a:pt x="0" y="0"/>
                </a:moveTo>
                <a:lnTo>
                  <a:pt x="9137431" y="0"/>
                </a:lnTo>
                <a:lnTo>
                  <a:pt x="0" y="4797838"/>
                </a:lnTo>
                <a:close/>
              </a:path>
            </a:pathLst>
          </a:custGeom>
          <a:gradFill flip="none" rotWithShape="1">
            <a:gsLst>
              <a:gs pos="0">
                <a:srgbClr val="CC3399"/>
              </a:gs>
              <a:gs pos="100000">
                <a:srgbClr val="0070C0"/>
              </a:gs>
            </a:gsLst>
            <a:lin ang="10800000" scaled="1"/>
            <a:tileRect/>
          </a:gradFill>
          <a:ln/>
        </p:spPr>
        <p:txBody>
          <a:bodyPr wrap="square">
            <a:noAutofit/>
          </a:bodyPr>
          <a:lstStyle/>
          <a:p>
            <a:endParaRPr lang="fr-FR" sz="1500" dirty="0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CA4FAD06-B0E3-E59A-AB82-9626216731CB}"/>
              </a:ext>
            </a:extLst>
          </p:cNvPr>
          <p:cNvSpPr/>
          <p:nvPr/>
        </p:nvSpPr>
        <p:spPr>
          <a:xfrm>
            <a:off x="1776627" y="1487596"/>
            <a:ext cx="3600000" cy="36000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2F7B7A3-B5C2-AAF4-F14B-C43BAF997586}"/>
              </a:ext>
            </a:extLst>
          </p:cNvPr>
          <p:cNvSpPr txBox="1"/>
          <p:nvPr/>
        </p:nvSpPr>
        <p:spPr>
          <a:xfrm>
            <a:off x="2147848" y="5232062"/>
            <a:ext cx="3490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latin typeface="Barlow" panose="00000500000000000000" pitchFamily="2" charset="0"/>
              </a:rPr>
              <a:t>Madeline BOUVROT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447E451-A8F6-5607-5DBC-C8137CF96C4D}"/>
              </a:ext>
            </a:extLst>
          </p:cNvPr>
          <p:cNvSpPr txBox="1"/>
          <p:nvPr/>
        </p:nvSpPr>
        <p:spPr>
          <a:xfrm>
            <a:off x="1714644" y="5755282"/>
            <a:ext cx="3490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dirty="0">
                <a:latin typeface="Barlow" panose="00000500000000000000" pitchFamily="2" charset="0"/>
              </a:rPr>
              <a:t>BUT Gestion administrative et commerciale des organisations</a:t>
            </a:r>
          </a:p>
        </p:txBody>
      </p:sp>
      <p:pic>
        <p:nvPicPr>
          <p:cNvPr id="9" name="Image 8" descr="Une image contenant Caractère coloré, art, conception&#10;&#10;Description générée automatiquement">
            <a:extLst>
              <a:ext uri="{FF2B5EF4-FFF2-40B4-BE49-F238E27FC236}">
                <a16:creationId xmlns:a16="http://schemas.microsoft.com/office/drawing/2014/main" id="{5519DFD2-2E59-6500-2312-FC63FD6251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486" y="1784683"/>
            <a:ext cx="5138057" cy="2390789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FE5338B8-7842-223E-9E51-5AE7B00EE5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44548" y="-328203"/>
            <a:ext cx="3398798" cy="195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55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752"/>
    </mc:Choice>
    <mc:Fallback xmlns="">
      <p:transition advTm="775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DA08C06-E068-8741-502B-529252BD35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85441" y="-628058"/>
            <a:ext cx="6962274" cy="2387600"/>
          </a:xfrm>
        </p:spPr>
        <p:txBody>
          <a:bodyPr/>
          <a:lstStyle/>
          <a:p>
            <a:pPr algn="r"/>
            <a:r>
              <a:rPr lang="fr-FR" dirty="0"/>
              <a:t>Nos aspirations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79C98A96-64E2-C0E8-D020-CD05AE6154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13972" y="2371226"/>
            <a:ext cx="9633743" cy="4775197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Rendre attractif </a:t>
            </a:r>
            <a:r>
              <a:rPr lang="fr-FR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 monde </a:t>
            </a:r>
            <a:r>
              <a:rPr lang="fr-FR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industriel</a:t>
            </a:r>
            <a:r>
              <a:rPr lang="fr-FR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pour les futures générations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Rééquilibre</a:t>
            </a:r>
            <a:r>
              <a:rPr lang="fr-FR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 la balance </a:t>
            </a:r>
            <a:r>
              <a:rPr lang="fr-FR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offre / demande </a:t>
            </a:r>
            <a:r>
              <a:rPr lang="fr-FR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industries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Renforcer le </a:t>
            </a:r>
            <a:r>
              <a:rPr lang="fr-FR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pouvoir d’achat des étudiants et leur réseau professionnel</a:t>
            </a:r>
            <a:endParaRPr lang="fr-FR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Réduire les coûts </a:t>
            </a:r>
            <a:r>
              <a:rPr lang="fr-FR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pour </a:t>
            </a:r>
            <a:r>
              <a:rPr lang="fr-FR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industries </a:t>
            </a:r>
            <a:r>
              <a:rPr lang="fr-FR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rendant les projets plus efficients</a:t>
            </a:r>
            <a:endParaRPr lang="fr-FR" sz="1000" dirty="0"/>
          </a:p>
        </p:txBody>
      </p:sp>
      <p:pic>
        <p:nvPicPr>
          <p:cNvPr id="7" name="Graphic 6" descr="Pin outline">
            <a:extLst>
              <a:ext uri="{FF2B5EF4-FFF2-40B4-BE49-F238E27FC236}">
                <a16:creationId xmlns:a16="http://schemas.microsoft.com/office/drawing/2014/main" id="{63861350-B648-B38E-413B-B3298CA47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44285" y="1890170"/>
            <a:ext cx="1323703" cy="132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0502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F8C56-7A2D-624D-276A-314C3D680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On a besoin de vous 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D61EE-0892-1A6F-59B1-D0014C3FA8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i="1" dirty="0"/>
              <a:t>Etude de marché en cours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2B6FC8-7FF6-CF71-0C56-9DA92B87BB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521131"/>
            <a:ext cx="8559315" cy="3790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3000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FAE5437E-C50F-0772-FF75-C0C5AEB0194F}"/>
              </a:ext>
            </a:extLst>
          </p:cNvPr>
          <p:cNvSpPr/>
          <p:nvPr/>
        </p:nvSpPr>
        <p:spPr>
          <a:xfrm>
            <a:off x="7261684" y="-319136"/>
            <a:ext cx="3904190" cy="3793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6766E95-AD08-9746-49B0-2353A34323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7464" y="5750445"/>
            <a:ext cx="3407552" cy="673658"/>
          </a:xfrm>
        </p:spPr>
        <p:txBody>
          <a:bodyPr>
            <a:normAutofit fontScale="90000"/>
          </a:bodyPr>
          <a:lstStyle/>
          <a:p>
            <a:r>
              <a:rPr lang="fr-FR" sz="8900" dirty="0"/>
              <a:t>MERCI</a:t>
            </a:r>
            <a:r>
              <a:rPr lang="fr-FR" sz="5400" dirty="0"/>
              <a:t> </a:t>
            </a:r>
          </a:p>
        </p:txBody>
      </p:sp>
      <p:pic>
        <p:nvPicPr>
          <p:cNvPr id="4" name="Graphic 3" descr="Bullseye outline">
            <a:extLst>
              <a:ext uri="{FF2B5EF4-FFF2-40B4-BE49-F238E27FC236}">
                <a16:creationId xmlns:a16="http://schemas.microsoft.com/office/drawing/2014/main" id="{06BBEECC-7564-5950-C91D-9079E91707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874822" y="-6485"/>
            <a:ext cx="2611925" cy="2611925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88EFB4DC-12D2-6BC0-8170-1B9158484333}"/>
              </a:ext>
            </a:extLst>
          </p:cNvPr>
          <p:cNvSpPr/>
          <p:nvPr/>
        </p:nvSpPr>
        <p:spPr>
          <a:xfrm>
            <a:off x="183255" y="1676752"/>
            <a:ext cx="3904190" cy="3793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B28975A-E14C-ADE7-0AF0-B4CF1FFA09E1}"/>
              </a:ext>
            </a:extLst>
          </p:cNvPr>
          <p:cNvSpPr/>
          <p:nvPr/>
        </p:nvSpPr>
        <p:spPr>
          <a:xfrm>
            <a:off x="3935548" y="628182"/>
            <a:ext cx="3904190" cy="37930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Graphic 4" descr="Eye outline">
            <a:extLst>
              <a:ext uri="{FF2B5EF4-FFF2-40B4-BE49-F238E27FC236}">
                <a16:creationId xmlns:a16="http://schemas.microsoft.com/office/drawing/2014/main" id="{2B35A4A0-A970-5362-7C7F-8CC92DDC58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26135" y="1848024"/>
            <a:ext cx="3066533" cy="3066533"/>
          </a:xfrm>
          <a:prstGeom prst="rect">
            <a:avLst/>
          </a:prstGeom>
        </p:spPr>
      </p:pic>
      <p:pic>
        <p:nvPicPr>
          <p:cNvPr id="6" name="Graphic 5" descr="Scales of justice outline">
            <a:extLst>
              <a:ext uri="{FF2B5EF4-FFF2-40B4-BE49-F238E27FC236}">
                <a16:creationId xmlns:a16="http://schemas.microsoft.com/office/drawing/2014/main" id="{802EC71F-30A0-F812-EB2C-3BD9C391A4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4577464" y="917809"/>
            <a:ext cx="2418250" cy="241825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B4E1F47-7E3F-9F53-DDBF-F1D0C957B128}"/>
              </a:ext>
            </a:extLst>
          </p:cNvPr>
          <p:cNvSpPr txBox="1"/>
          <p:nvPr/>
        </p:nvSpPr>
        <p:spPr>
          <a:xfrm>
            <a:off x="4843434" y="3021329"/>
            <a:ext cx="2092251" cy="159444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37160" tIns="137160" rIns="137160" bIns="137160" numCol="1" spcCol="1270" anchor="t" anchorCtr="0">
            <a:no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r-FR" sz="1600" dirty="0"/>
              <a:t/>
            </a:r>
            <a:br>
              <a:rPr lang="fr-FR" sz="1600" dirty="0"/>
            </a:br>
            <a:r>
              <a:rPr lang="fr-FR" sz="1600" dirty="0">
                <a:solidFill>
                  <a:schemeClr val="tx1"/>
                </a:solidFill>
                <a:latin typeface="Barlow" panose="00000500000000000000" pitchFamily="2" charset="0"/>
              </a:rPr>
              <a:t>Emploi, intégration, coût, découverte, catalyseur.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030C1D-FEA7-DF86-03F5-002BF736E51D}"/>
              </a:ext>
            </a:extLst>
          </p:cNvPr>
          <p:cNvSpPr txBox="1"/>
          <p:nvPr/>
        </p:nvSpPr>
        <p:spPr>
          <a:xfrm>
            <a:off x="454049" y="4156004"/>
            <a:ext cx="3234681" cy="159444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37160" tIns="137160" rIns="137160" bIns="137160" numCol="1" spcCol="1270" anchor="t" anchorCtr="0">
            <a:noAutofit/>
          </a:bodyPr>
          <a:lstStyle/>
          <a:p>
            <a:pPr marL="0" lvl="0" indent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fr-FR" sz="1600" dirty="0">
                <a:solidFill>
                  <a:schemeClr val="tx1"/>
                </a:solidFill>
                <a:latin typeface="Barlow" panose="00000500000000000000" pitchFamily="2" charset="0"/>
              </a:rPr>
              <a:t>Optimisation de projets via missions étudiantes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5B13A1-5099-283C-1777-87893C60B683}"/>
              </a:ext>
            </a:extLst>
          </p:cNvPr>
          <p:cNvSpPr txBox="1"/>
          <p:nvPr/>
        </p:nvSpPr>
        <p:spPr>
          <a:xfrm>
            <a:off x="8329757" y="2487204"/>
            <a:ext cx="161536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i="0" dirty="0">
                <a:solidFill>
                  <a:schemeClr val="tx1"/>
                </a:solidFill>
                <a:effectLst/>
                <a:latin typeface="Barlow" panose="00000500000000000000" pitchFamily="2" charset="0"/>
              </a:rPr>
              <a:t>Optimisation industrielle</a:t>
            </a:r>
          </a:p>
          <a:p>
            <a:endParaRPr lang="fr-FR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2D80692-4EA1-D5B2-517E-D4A67875B933}"/>
              </a:ext>
            </a:extLst>
          </p:cNvPr>
          <p:cNvGrpSpPr/>
          <p:nvPr/>
        </p:nvGrpSpPr>
        <p:grpSpPr>
          <a:xfrm>
            <a:off x="8873750" y="3505956"/>
            <a:ext cx="3350639" cy="3350639"/>
            <a:chOff x="10535454" y="3100181"/>
            <a:chExt cx="3350639" cy="3350639"/>
          </a:xfrm>
        </p:grpSpPr>
        <p:pic>
          <p:nvPicPr>
            <p:cNvPr id="16" name="Picture 15" descr="A colorful factory with smoke coming out of the chimney&#10;&#10;Description automatically generated">
              <a:extLst>
                <a:ext uri="{FF2B5EF4-FFF2-40B4-BE49-F238E27FC236}">
                  <a16:creationId xmlns:a16="http://schemas.microsoft.com/office/drawing/2014/main" id="{5D974AD3-6E68-305B-25EB-4D215453B96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0"/>
                      </a14:imgEffect>
                    </a14:imgLayer>
                  </a14:imgProps>
                </a:ext>
                <a:ext uri="{837473B0-CC2E-450A-ABE3-18F120FF3D39}">
                  <a1611:picAttrSrcUrl xmlns:a1611="http://schemas.microsoft.com/office/drawing/2016/11/main" xmlns="" r:id="rId10"/>
                </a:ext>
              </a:extLst>
            </a:blip>
            <a:stretch>
              <a:fillRect/>
            </a:stretch>
          </p:blipFill>
          <p:spPr>
            <a:xfrm>
              <a:off x="10535454" y="3100181"/>
              <a:ext cx="3350639" cy="3350639"/>
            </a:xfrm>
            <a:prstGeom prst="rect">
              <a:avLst/>
            </a:prstGeom>
          </p:spPr>
        </p:pic>
        <p:pic>
          <p:nvPicPr>
            <p:cNvPr id="18" name="Picture 17" descr="A colorful factory with smoke coming out of the chimney&#10;&#10;Description automatically generated">
              <a:extLst>
                <a:ext uri="{FF2B5EF4-FFF2-40B4-BE49-F238E27FC236}">
                  <a16:creationId xmlns:a16="http://schemas.microsoft.com/office/drawing/2014/main" id="{D7CB02B4-A83A-82E6-BE6D-7A500B0B7B3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biLevel thresh="50000"/>
              <a:alphaModFix amt="5000"/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0"/>
                      </a14:imgEffect>
                    </a14:imgLayer>
                  </a14:imgProps>
                </a:ext>
                <a:ext uri="{837473B0-CC2E-450A-ABE3-18F120FF3D39}">
                  <a1611:picAttrSrcUrl xmlns:a1611="http://schemas.microsoft.com/office/drawing/2016/11/main" xmlns="" r:id="rId10"/>
                </a:ext>
              </a:extLst>
            </a:blip>
            <a:stretch>
              <a:fillRect/>
            </a:stretch>
          </p:blipFill>
          <p:spPr>
            <a:xfrm>
              <a:off x="10535454" y="3100181"/>
              <a:ext cx="3350639" cy="33506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573751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42048F21-3FBA-1B45-4607-4F3F1B5C9D25}"/>
              </a:ext>
            </a:extLst>
          </p:cNvPr>
          <p:cNvSpPr/>
          <p:nvPr/>
        </p:nvSpPr>
        <p:spPr>
          <a:xfrm>
            <a:off x="1619250" y="2313781"/>
            <a:ext cx="1643063" cy="1643063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0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F31C5F6E-3E7B-AE34-A202-6D400BF2640F}"/>
              </a:ext>
            </a:extLst>
          </p:cNvPr>
          <p:cNvSpPr/>
          <p:nvPr/>
        </p:nvSpPr>
        <p:spPr>
          <a:xfrm>
            <a:off x="4135438" y="2313780"/>
            <a:ext cx="1643063" cy="1643063"/>
          </a:xfrm>
          <a:prstGeom prst="ellipse">
            <a:avLst/>
          </a:prstGeom>
          <a:solidFill>
            <a:srgbClr val="003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0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1121F90D-77BB-7FDA-C50F-66B097BB639C}"/>
              </a:ext>
            </a:extLst>
          </p:cNvPr>
          <p:cNvSpPr/>
          <p:nvPr/>
        </p:nvSpPr>
        <p:spPr>
          <a:xfrm>
            <a:off x="6651625" y="2313781"/>
            <a:ext cx="1643063" cy="1643063"/>
          </a:xfrm>
          <a:prstGeom prst="ellipse">
            <a:avLst/>
          </a:prstGeom>
          <a:solidFill>
            <a:srgbClr val="FF00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0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0E0566A-4CEE-9D3B-2C09-4C06AF013920}"/>
              </a:ext>
            </a:extLst>
          </p:cNvPr>
          <p:cNvSpPr/>
          <p:nvPr/>
        </p:nvSpPr>
        <p:spPr>
          <a:xfrm>
            <a:off x="9167813" y="2313781"/>
            <a:ext cx="1643063" cy="1643063"/>
          </a:xfrm>
          <a:prstGeom prst="ellipse">
            <a:avLst/>
          </a:prstGeom>
          <a:solidFill>
            <a:srgbClr val="00FF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113BA2-DCA9-BF7A-F767-2E7F004588A6}"/>
              </a:ext>
            </a:extLst>
          </p:cNvPr>
          <p:cNvSpPr txBox="1"/>
          <p:nvPr/>
        </p:nvSpPr>
        <p:spPr>
          <a:xfrm>
            <a:off x="9483436" y="4081266"/>
            <a:ext cx="10118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500" dirty="0">
                <a:latin typeface="Montserrat" panose="00000500000000000000" pitchFamily="2" charset="0"/>
              </a:rPr>
              <a:t>#00FF41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D45D96-D12A-F23C-5C83-80EEE85860D1}"/>
              </a:ext>
            </a:extLst>
          </p:cNvPr>
          <p:cNvSpPr txBox="1"/>
          <p:nvPr/>
        </p:nvSpPr>
        <p:spPr>
          <a:xfrm>
            <a:off x="6931982" y="4081266"/>
            <a:ext cx="108234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500" dirty="0">
                <a:latin typeface="Montserrat" panose="00000500000000000000" pitchFamily="2" charset="0"/>
              </a:rPr>
              <a:t>#FF00BF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71C734-AD32-047A-3DBE-110DC1B413CB}"/>
              </a:ext>
            </a:extLst>
          </p:cNvPr>
          <p:cNvSpPr txBox="1"/>
          <p:nvPr/>
        </p:nvSpPr>
        <p:spPr>
          <a:xfrm>
            <a:off x="4433427" y="4076602"/>
            <a:ext cx="10470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500" dirty="0">
                <a:latin typeface="Montserrat" panose="00000500000000000000" pitchFamily="2" charset="0"/>
              </a:rPr>
              <a:t>#003FFF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B24E27-7EC7-1843-052A-3D476ED66EAE}"/>
              </a:ext>
            </a:extLst>
          </p:cNvPr>
          <p:cNvSpPr txBox="1"/>
          <p:nvPr/>
        </p:nvSpPr>
        <p:spPr>
          <a:xfrm>
            <a:off x="1900408" y="4081266"/>
            <a:ext cx="108074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500" dirty="0">
                <a:latin typeface="Montserrat" panose="00000500000000000000" pitchFamily="2" charset="0"/>
              </a:rPr>
              <a:t>#FFC000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33459B-A4FA-FDC7-1EEA-DA7E56E18523}"/>
              </a:ext>
            </a:extLst>
          </p:cNvPr>
          <p:cNvSpPr txBox="1"/>
          <p:nvPr/>
        </p:nvSpPr>
        <p:spPr>
          <a:xfrm>
            <a:off x="9496262" y="1952717"/>
            <a:ext cx="98616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500" b="1" dirty="0" err="1">
                <a:latin typeface="Barlow" panose="00000500000000000000" pitchFamily="2" charset="0"/>
              </a:rPr>
              <a:t>Tetradric</a:t>
            </a:r>
            <a:endParaRPr lang="en-GB" sz="1500" b="1" dirty="0">
              <a:latin typeface="Barlow" panose="000005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4FA22B-97AC-163E-50C5-DAAE74C7DD53}"/>
              </a:ext>
            </a:extLst>
          </p:cNvPr>
          <p:cNvSpPr txBox="1"/>
          <p:nvPr/>
        </p:nvSpPr>
        <p:spPr>
          <a:xfrm>
            <a:off x="6980073" y="1941461"/>
            <a:ext cx="98616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500" b="1" dirty="0" err="1">
                <a:latin typeface="Barlow" panose="00000500000000000000" pitchFamily="2" charset="0"/>
              </a:rPr>
              <a:t>Tetradric</a:t>
            </a:r>
            <a:endParaRPr lang="en-GB" sz="1500" b="1" dirty="0">
              <a:latin typeface="Barlow" panose="000005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0AB86F7-9301-D6BF-C65A-803A0057698A}"/>
              </a:ext>
            </a:extLst>
          </p:cNvPr>
          <p:cNvSpPr txBox="1"/>
          <p:nvPr/>
        </p:nvSpPr>
        <p:spPr>
          <a:xfrm>
            <a:off x="4183362" y="1936796"/>
            <a:ext cx="154721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500" b="1" dirty="0">
                <a:latin typeface="Barlow" panose="00000500000000000000" pitchFamily="2" charset="0"/>
              </a:rPr>
              <a:t>Complementary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B446688-A296-43AE-9086-4EC3E8B6CA41}"/>
              </a:ext>
            </a:extLst>
          </p:cNvPr>
          <p:cNvSpPr txBox="1"/>
          <p:nvPr/>
        </p:nvSpPr>
        <p:spPr>
          <a:xfrm>
            <a:off x="2151277" y="1941461"/>
            <a:ext cx="57900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500" b="1" dirty="0">
                <a:latin typeface="Barlow" panose="00000500000000000000" pitchFamily="2" charset="0"/>
              </a:rPr>
              <a:t>Main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8E89E11-5BE2-33BF-3FDC-761B1224A735}"/>
              </a:ext>
            </a:extLst>
          </p:cNvPr>
          <p:cNvSpPr txBox="1"/>
          <p:nvPr/>
        </p:nvSpPr>
        <p:spPr>
          <a:xfrm>
            <a:off x="10129448" y="1817069"/>
            <a:ext cx="675186" cy="2334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917" dirty="0" err="1">
                <a:latin typeface="Barlow" panose="00000500000000000000" pitchFamily="2" charset="0"/>
              </a:rPr>
              <a:t>Optionnal</a:t>
            </a:r>
            <a:endParaRPr lang="en-GB" sz="917" dirty="0">
              <a:latin typeface="Barlow" panose="000005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FA506E-6D36-54F8-2FA8-E0148D8E58B3}"/>
              </a:ext>
            </a:extLst>
          </p:cNvPr>
          <p:cNvSpPr txBox="1"/>
          <p:nvPr/>
        </p:nvSpPr>
        <p:spPr>
          <a:xfrm>
            <a:off x="9545954" y="4393707"/>
            <a:ext cx="88678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500" dirty="0">
                <a:latin typeface="Montserrat" panose="00000500000000000000" pitchFamily="2" charset="0"/>
              </a:rPr>
              <a:t>GREEN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2395201-A603-C7CB-BD5B-E4AA6C98EA94}"/>
              </a:ext>
            </a:extLst>
          </p:cNvPr>
          <p:cNvSpPr txBox="1"/>
          <p:nvPr/>
        </p:nvSpPr>
        <p:spPr>
          <a:xfrm>
            <a:off x="7136364" y="4393707"/>
            <a:ext cx="67358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500" dirty="0">
                <a:latin typeface="Montserrat" panose="00000500000000000000" pitchFamily="2" charset="0"/>
              </a:rPr>
              <a:t>PNIK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4FC4A99-2FEC-E1B6-A5B3-664CB06E3B75}"/>
              </a:ext>
            </a:extLst>
          </p:cNvPr>
          <p:cNvSpPr txBox="1"/>
          <p:nvPr/>
        </p:nvSpPr>
        <p:spPr>
          <a:xfrm>
            <a:off x="4595332" y="4389043"/>
            <a:ext cx="72327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500" dirty="0">
                <a:latin typeface="Montserrat" panose="00000500000000000000" pitchFamily="2" charset="0"/>
              </a:rPr>
              <a:t>BLUE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609A8A5-3F6E-6EC8-1E5B-062D7143BCF5}"/>
              </a:ext>
            </a:extLst>
          </p:cNvPr>
          <p:cNvSpPr txBox="1"/>
          <p:nvPr/>
        </p:nvSpPr>
        <p:spPr>
          <a:xfrm>
            <a:off x="1911629" y="4393707"/>
            <a:ext cx="105830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500" dirty="0">
                <a:latin typeface="Montserrat" panose="00000500000000000000" pitchFamily="2" charset="0"/>
              </a:rPr>
              <a:t>ORANGE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032710A-1D15-F4C6-4B64-DF1826D31473}"/>
              </a:ext>
            </a:extLst>
          </p:cNvPr>
          <p:cNvSpPr txBox="1"/>
          <p:nvPr/>
        </p:nvSpPr>
        <p:spPr>
          <a:xfrm>
            <a:off x="4386237" y="515371"/>
            <a:ext cx="3419527" cy="6052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333" b="1" dirty="0">
                <a:latin typeface="Barlow" panose="00000500000000000000" pitchFamily="2" charset="0"/>
              </a:rPr>
              <a:t>BRAND IDENTITY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47F716C-8E80-807E-49A8-A194AEEB87A0}"/>
              </a:ext>
            </a:extLst>
          </p:cNvPr>
          <p:cNvSpPr txBox="1"/>
          <p:nvPr/>
        </p:nvSpPr>
        <p:spPr>
          <a:xfrm>
            <a:off x="4536946" y="6639992"/>
            <a:ext cx="3118108" cy="226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75" b="1" dirty="0">
                <a:latin typeface="Barlow" panose="00000500000000000000" pitchFamily="2" charset="0"/>
              </a:rPr>
              <a:t>MARIUS VÉRITÉ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24EC285-7CBF-E7B6-9484-43B45FDEABD8}"/>
              </a:ext>
            </a:extLst>
          </p:cNvPr>
          <p:cNvSpPr txBox="1"/>
          <p:nvPr/>
        </p:nvSpPr>
        <p:spPr>
          <a:xfrm>
            <a:off x="5690435" y="1018299"/>
            <a:ext cx="779381" cy="348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67" dirty="0" err="1">
                <a:latin typeface="Barlow" panose="00000500000000000000" pitchFamily="2" charset="0"/>
              </a:rPr>
              <a:t>Colors</a:t>
            </a:r>
            <a:endParaRPr lang="en-GB" sz="1667" dirty="0">
              <a:latin typeface="Barlow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07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4162E0B-3728-8CF5-69F6-9D1DCBAEC3F7}"/>
              </a:ext>
            </a:extLst>
          </p:cNvPr>
          <p:cNvSpPr txBox="1"/>
          <p:nvPr/>
        </p:nvSpPr>
        <p:spPr>
          <a:xfrm>
            <a:off x="4536946" y="6495407"/>
            <a:ext cx="3118108" cy="226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75" b="1" dirty="0">
                <a:latin typeface="Barlow" panose="00000500000000000000" pitchFamily="2" charset="0"/>
              </a:rPr>
              <a:t>MARIUS VÉRITÉ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A51EE7-8E5E-123A-B809-8C58302474D7}"/>
              </a:ext>
            </a:extLst>
          </p:cNvPr>
          <p:cNvSpPr txBox="1"/>
          <p:nvPr/>
        </p:nvSpPr>
        <p:spPr>
          <a:xfrm>
            <a:off x="740833" y="1936751"/>
            <a:ext cx="4921250" cy="1066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dirty="0">
                <a:latin typeface="Barlow" panose="00000500000000000000" pitchFamily="2" charset="0"/>
              </a:rPr>
              <a:t>Main title</a:t>
            </a:r>
          </a:p>
          <a:p>
            <a:r>
              <a:rPr lang="en-GB" sz="1333" b="1" dirty="0">
                <a:latin typeface="Barlow" panose="00000500000000000000" pitchFamily="2" charset="0"/>
              </a:rPr>
              <a:t>Barlow Bold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CDBBAF-F5E2-7734-548B-957AB292D16E}"/>
              </a:ext>
            </a:extLst>
          </p:cNvPr>
          <p:cNvSpPr txBox="1"/>
          <p:nvPr/>
        </p:nvSpPr>
        <p:spPr>
          <a:xfrm>
            <a:off x="740833" y="2988321"/>
            <a:ext cx="3905250" cy="1066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dirty="0">
                <a:latin typeface="Montserrat" panose="00000500000000000000" pitchFamily="2" charset="0"/>
              </a:rPr>
              <a:t>Subtitle</a:t>
            </a:r>
          </a:p>
          <a:p>
            <a:r>
              <a:rPr lang="en-GB" sz="1333" dirty="0">
                <a:latin typeface="Montserrat" panose="00000500000000000000" pitchFamily="2" charset="0"/>
              </a:rPr>
              <a:t>Barlow</a:t>
            </a:r>
            <a:endParaRPr lang="en-GB" sz="5000" dirty="0">
              <a:latin typeface="Montserrat" panose="000005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5FD629-6626-98C6-C202-A7DE14BF117F}"/>
              </a:ext>
            </a:extLst>
          </p:cNvPr>
          <p:cNvSpPr txBox="1"/>
          <p:nvPr/>
        </p:nvSpPr>
        <p:spPr>
          <a:xfrm>
            <a:off x="740834" y="4244372"/>
            <a:ext cx="10678583" cy="913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Lorem ipsum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dolor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 sit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amet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consectetur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adipiscing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elit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.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Quisque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purus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tellus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mattis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 at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condimentum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vel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,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vehicula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eu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justo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.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Phasellus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hendrerit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 convallis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leo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 ac </a:t>
            </a:r>
            <a:r>
              <a:rPr lang="en-GB" sz="2000" dirty="0" err="1">
                <a:solidFill>
                  <a:srgbClr val="000000"/>
                </a:solidFill>
                <a:latin typeface="Barlow" panose="00000500000000000000" pitchFamily="2" charset="0"/>
              </a:rPr>
              <a:t>vulputate</a:t>
            </a:r>
            <a:r>
              <a:rPr lang="en-GB" sz="2000" dirty="0">
                <a:solidFill>
                  <a:srgbClr val="000000"/>
                </a:solidFill>
                <a:latin typeface="Barlow" panose="00000500000000000000" pitchFamily="2" charset="0"/>
              </a:rPr>
              <a:t>.</a:t>
            </a:r>
          </a:p>
          <a:p>
            <a:r>
              <a:rPr lang="en-GB" sz="1333" dirty="0">
                <a:solidFill>
                  <a:srgbClr val="000000"/>
                </a:solidFill>
                <a:latin typeface="Barlow" panose="00000500000000000000" pitchFamily="2" charset="0"/>
              </a:rPr>
              <a:t>Barlow</a:t>
            </a:r>
            <a:endParaRPr lang="en-GB" sz="1167" dirty="0">
              <a:latin typeface="Barlow" panose="000005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28BDD5E-813F-561B-7A1D-54CBC0282633}"/>
              </a:ext>
            </a:extLst>
          </p:cNvPr>
          <p:cNvSpPr txBox="1"/>
          <p:nvPr/>
        </p:nvSpPr>
        <p:spPr>
          <a:xfrm>
            <a:off x="4386237" y="515371"/>
            <a:ext cx="3419527" cy="6052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333" b="1" dirty="0">
                <a:latin typeface="Barlow" panose="00000500000000000000" pitchFamily="2" charset="0"/>
              </a:rPr>
              <a:t>BRAND IDENTITY</a:t>
            </a:r>
          </a:p>
        </p:txBody>
      </p:sp>
    </p:spTree>
    <p:extLst>
      <p:ext uri="{BB962C8B-B14F-4D97-AF65-F5344CB8AC3E}">
        <p14:creationId xmlns:p14="http://schemas.microsoft.com/office/powerpoint/2010/main" val="180950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304CCDB-D58E-AFA4-A8DE-69CBA4019001}"/>
              </a:ext>
            </a:extLst>
          </p:cNvPr>
          <p:cNvSpPr txBox="1"/>
          <p:nvPr/>
        </p:nvSpPr>
        <p:spPr>
          <a:xfrm>
            <a:off x="4386237" y="515371"/>
            <a:ext cx="3419527" cy="6052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333" b="1" dirty="0">
                <a:latin typeface="Barlow" panose="00000500000000000000" pitchFamily="2" charset="0"/>
              </a:rPr>
              <a:t>BRAND IDENTITY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162E0B-3728-8CF5-69F6-9D1DCBAEC3F7}"/>
              </a:ext>
            </a:extLst>
          </p:cNvPr>
          <p:cNvSpPr txBox="1"/>
          <p:nvPr/>
        </p:nvSpPr>
        <p:spPr>
          <a:xfrm>
            <a:off x="4536946" y="6639992"/>
            <a:ext cx="3118108" cy="226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75" b="1" dirty="0">
                <a:latin typeface="Barlow" panose="00000500000000000000" pitchFamily="2" charset="0"/>
              </a:rPr>
              <a:t>MARIUS VÉRITÉ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A51EE7-8E5E-123A-B809-8C58302474D7}"/>
              </a:ext>
            </a:extLst>
          </p:cNvPr>
          <p:cNvSpPr txBox="1"/>
          <p:nvPr/>
        </p:nvSpPr>
        <p:spPr>
          <a:xfrm>
            <a:off x="1449917" y="1605723"/>
            <a:ext cx="9292167" cy="348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7" i="1" u="sng" dirty="0">
                <a:latin typeface="Barlow" panose="00000500000000000000" pitchFamily="2" charset="0"/>
              </a:rPr>
              <a:t>Follow those steps to create the logo</a:t>
            </a:r>
            <a:endParaRPr lang="en-GB" sz="500" i="1" u="sng" dirty="0">
              <a:latin typeface="Barlow" panose="000005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039B29-915A-DE7E-7FBB-4C27824AF6B1}"/>
              </a:ext>
            </a:extLst>
          </p:cNvPr>
          <p:cNvSpPr txBox="1"/>
          <p:nvPr/>
        </p:nvSpPr>
        <p:spPr>
          <a:xfrm>
            <a:off x="5752952" y="1018299"/>
            <a:ext cx="654346" cy="348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67" dirty="0">
                <a:latin typeface="Barlow" panose="00000500000000000000" pitchFamily="2" charset="0"/>
              </a:rPr>
              <a:t>Logo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6CF88D5-6F06-C6B9-D08A-70D7945312A2}"/>
              </a:ext>
            </a:extLst>
          </p:cNvPr>
          <p:cNvSpPr txBox="1">
            <a:spLocks/>
          </p:cNvSpPr>
          <p:nvPr/>
        </p:nvSpPr>
        <p:spPr>
          <a:xfrm>
            <a:off x="503793" y="1950103"/>
            <a:ext cx="5264949" cy="2247173"/>
          </a:xfrm>
          <a:prstGeom prst="rect">
            <a:avLst/>
          </a:prstGeom>
          <a:noFill/>
        </p:spPr>
        <p:txBody>
          <a:bodyPr vert="horz" lIns="76200" tIns="38100" rIns="76200" bIns="3810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3833" b="1" dirty="0">
                <a:ln>
                  <a:solidFill>
                    <a:schemeClr val="tx1"/>
                  </a:solidFill>
                </a:ln>
                <a:noFill/>
                <a:latin typeface="Barlow" panose="00000500000000000000" pitchFamily="2" charset="0"/>
              </a:rPr>
              <a:t>FASO</a:t>
            </a:r>
          </a:p>
          <a:p>
            <a:pPr algn="l"/>
            <a:r>
              <a:rPr lang="en-GB" sz="2333" b="1" dirty="0">
                <a:ln>
                  <a:solidFill>
                    <a:schemeClr val="tx1"/>
                  </a:solidFill>
                </a:ln>
                <a:noFill/>
                <a:latin typeface="Barlow" panose="00000500000000000000" pitchFamily="2" charset="0"/>
              </a:rPr>
              <a:t>Font - Barlow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33FE752-AE1A-EAAB-DB9A-956AE85517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6354" y="3794440"/>
            <a:ext cx="1484520" cy="2508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61D66BC-4090-8B31-50BF-BCF84BEFDE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5241" y="3794441"/>
            <a:ext cx="1476581" cy="2627679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AE498E65-0029-0715-924D-A0BE4385D069}"/>
              </a:ext>
            </a:extLst>
          </p:cNvPr>
          <p:cNvSpPr/>
          <p:nvPr/>
        </p:nvSpPr>
        <p:spPr>
          <a:xfrm>
            <a:off x="2636572" y="4325113"/>
            <a:ext cx="259086" cy="254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0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5D4592D-1372-A8B6-F95B-AB02170A8A97}"/>
              </a:ext>
            </a:extLst>
          </p:cNvPr>
          <p:cNvSpPr/>
          <p:nvPr/>
        </p:nvSpPr>
        <p:spPr>
          <a:xfrm>
            <a:off x="4231938" y="5949268"/>
            <a:ext cx="1562468" cy="35377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0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BAA7281A-051D-D87B-F296-07DE1BE1046C}"/>
              </a:ext>
            </a:extLst>
          </p:cNvPr>
          <p:cNvSpPr txBox="1">
            <a:spLocks/>
          </p:cNvSpPr>
          <p:nvPr/>
        </p:nvSpPr>
        <p:spPr>
          <a:xfrm>
            <a:off x="6610376" y="1986749"/>
            <a:ext cx="5264949" cy="2247173"/>
          </a:xfrm>
          <a:prstGeom prst="rect">
            <a:avLst/>
          </a:prstGeom>
          <a:noFill/>
        </p:spPr>
        <p:txBody>
          <a:bodyPr vert="horz" lIns="76200" tIns="38100" rIns="76200" bIns="3810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3833" b="1" dirty="0">
                <a:latin typeface="Barlow" panose="00000500000000000000" pitchFamily="2" charset="0"/>
              </a:rPr>
              <a:t>FASO</a:t>
            </a:r>
          </a:p>
          <a:p>
            <a:pPr algn="l"/>
            <a:r>
              <a:rPr lang="en-GB" sz="2333" b="1" dirty="0">
                <a:latin typeface="Barlow" panose="00000500000000000000" pitchFamily="2" charset="0"/>
              </a:rPr>
              <a:t>Font - Barlow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71712C4-8107-F012-E1D7-C732828433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98951" y="3934259"/>
            <a:ext cx="1389257" cy="246096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F531417-883F-E799-7839-705AB2085D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27368" y="3934260"/>
            <a:ext cx="1484520" cy="2484784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C5D29BDC-E4DD-FA33-3977-7EAAFBD23D54}"/>
              </a:ext>
            </a:extLst>
          </p:cNvPr>
          <p:cNvSpPr/>
          <p:nvPr/>
        </p:nvSpPr>
        <p:spPr>
          <a:xfrm>
            <a:off x="8549419" y="6126154"/>
            <a:ext cx="1562468" cy="35377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6F072D6D-F034-CF6F-785F-AC6B37CA6960}"/>
              </a:ext>
            </a:extLst>
          </p:cNvPr>
          <p:cNvSpPr/>
          <p:nvPr/>
        </p:nvSpPr>
        <p:spPr>
          <a:xfrm>
            <a:off x="10394201" y="4325113"/>
            <a:ext cx="259086" cy="254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500"/>
          </a:p>
        </p:txBody>
      </p:sp>
    </p:spTree>
    <p:extLst>
      <p:ext uri="{BB962C8B-B14F-4D97-AF65-F5344CB8AC3E}">
        <p14:creationId xmlns:p14="http://schemas.microsoft.com/office/powerpoint/2010/main" val="3591342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304CCDB-D58E-AFA4-A8DE-69CBA4019001}"/>
              </a:ext>
            </a:extLst>
          </p:cNvPr>
          <p:cNvSpPr txBox="1"/>
          <p:nvPr/>
        </p:nvSpPr>
        <p:spPr>
          <a:xfrm>
            <a:off x="4386237" y="515371"/>
            <a:ext cx="3419527" cy="6052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333" b="1" dirty="0">
                <a:latin typeface="Barlow" panose="00000500000000000000" pitchFamily="2" charset="0"/>
              </a:rPr>
              <a:t>BRAND IDENTITY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162E0B-3728-8CF5-69F6-9D1DCBAEC3F7}"/>
              </a:ext>
            </a:extLst>
          </p:cNvPr>
          <p:cNvSpPr txBox="1"/>
          <p:nvPr/>
        </p:nvSpPr>
        <p:spPr>
          <a:xfrm>
            <a:off x="4536946" y="6639992"/>
            <a:ext cx="3118108" cy="226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75" b="1" dirty="0">
                <a:latin typeface="Barlow" panose="00000500000000000000" pitchFamily="2" charset="0"/>
              </a:rPr>
              <a:t>MARIUS VÉRITÉ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A51EE7-8E5E-123A-B809-8C58302474D7}"/>
              </a:ext>
            </a:extLst>
          </p:cNvPr>
          <p:cNvSpPr txBox="1"/>
          <p:nvPr/>
        </p:nvSpPr>
        <p:spPr>
          <a:xfrm>
            <a:off x="1449917" y="1605723"/>
            <a:ext cx="9292167" cy="348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7" i="1" u="sng" dirty="0">
                <a:latin typeface="Barlow" panose="00000500000000000000" pitchFamily="2" charset="0"/>
              </a:rPr>
              <a:t>Follow those steps to create the logo</a:t>
            </a:r>
            <a:endParaRPr lang="en-GB" sz="500" i="1" u="sng" dirty="0">
              <a:latin typeface="Barlow" panose="000005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4039B29-915A-DE7E-7FBB-4C27824AF6B1}"/>
              </a:ext>
            </a:extLst>
          </p:cNvPr>
          <p:cNvSpPr txBox="1"/>
          <p:nvPr/>
        </p:nvSpPr>
        <p:spPr>
          <a:xfrm>
            <a:off x="5752952" y="1018299"/>
            <a:ext cx="654346" cy="348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67" dirty="0">
                <a:latin typeface="Barlow" panose="00000500000000000000" pitchFamily="2" charset="0"/>
              </a:rPr>
              <a:t>Logo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6CF88D5-6F06-C6B9-D08A-70D7945312A2}"/>
              </a:ext>
            </a:extLst>
          </p:cNvPr>
          <p:cNvSpPr txBox="1">
            <a:spLocks/>
          </p:cNvSpPr>
          <p:nvPr/>
        </p:nvSpPr>
        <p:spPr>
          <a:xfrm>
            <a:off x="154543" y="2137439"/>
            <a:ext cx="2724124" cy="1180418"/>
          </a:xfrm>
          <a:prstGeom prst="rect">
            <a:avLst/>
          </a:prstGeom>
          <a:noFill/>
        </p:spPr>
        <p:txBody>
          <a:bodyPr vert="horz" lIns="76200" tIns="38100" rIns="76200" bIns="3810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ln>
                  <a:solidFill>
                    <a:schemeClr val="tx1"/>
                  </a:solidFill>
                </a:ln>
                <a:noFill/>
                <a:latin typeface="Barlow" panose="00000500000000000000" pitchFamily="2" charset="0"/>
              </a:rPr>
              <a:t>FASO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BAA7281A-051D-D87B-F296-07DE1BE1046C}"/>
              </a:ext>
            </a:extLst>
          </p:cNvPr>
          <p:cNvSpPr txBox="1">
            <a:spLocks/>
          </p:cNvSpPr>
          <p:nvPr/>
        </p:nvSpPr>
        <p:spPr>
          <a:xfrm>
            <a:off x="228626" y="2212199"/>
            <a:ext cx="2724124" cy="1180418"/>
          </a:xfrm>
          <a:prstGeom prst="rect">
            <a:avLst/>
          </a:prstGeom>
          <a:noFill/>
        </p:spPr>
        <p:txBody>
          <a:bodyPr vert="horz" lIns="76200" tIns="38100" rIns="76200" bIns="3810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latin typeface="Barlow" panose="00000500000000000000" pitchFamily="2" charset="0"/>
              </a:rPr>
              <a:t>FASO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543E85-701A-8108-022C-A7ACA0B25705}"/>
              </a:ext>
            </a:extLst>
          </p:cNvPr>
          <p:cNvSpPr txBox="1"/>
          <p:nvPr/>
        </p:nvSpPr>
        <p:spPr>
          <a:xfrm>
            <a:off x="4053417" y="2636140"/>
            <a:ext cx="4085167" cy="11185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7" dirty="0">
                <a:latin typeface="Barlow" panose="00000500000000000000" pitchFamily="2" charset="0"/>
              </a:rPr>
              <a:t>Put the outline’ behind the full black one, play with space between it to get this “3D” effect. Try to keep a 45° angle to make it more realistic</a:t>
            </a:r>
            <a:endParaRPr lang="en-GB" sz="500" dirty="0">
              <a:latin typeface="Barlow" panose="00000500000000000000" pitchFamily="2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5E07803-27C1-AAE4-7B44-5316DB81C048}"/>
              </a:ext>
            </a:extLst>
          </p:cNvPr>
          <p:cNvSpPr txBox="1">
            <a:spLocks/>
          </p:cNvSpPr>
          <p:nvPr/>
        </p:nvSpPr>
        <p:spPr>
          <a:xfrm>
            <a:off x="191843" y="3590907"/>
            <a:ext cx="2724124" cy="1180418"/>
          </a:xfrm>
          <a:prstGeom prst="rect">
            <a:avLst/>
          </a:prstGeom>
          <a:noFill/>
        </p:spPr>
        <p:txBody>
          <a:bodyPr vert="horz" lIns="76200" tIns="38100" rIns="76200" bIns="3810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ln>
                  <a:solidFill>
                    <a:schemeClr val="tx1"/>
                  </a:solidFill>
                </a:ln>
                <a:noFill/>
                <a:latin typeface="Barlow" panose="00000500000000000000" pitchFamily="2" charset="0"/>
              </a:rPr>
              <a:t>FASO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A98D1E3-1969-2534-D188-2D1436D055D4}"/>
              </a:ext>
            </a:extLst>
          </p:cNvPr>
          <p:cNvSpPr txBox="1">
            <a:spLocks/>
          </p:cNvSpPr>
          <p:nvPr/>
        </p:nvSpPr>
        <p:spPr>
          <a:xfrm>
            <a:off x="170418" y="3662710"/>
            <a:ext cx="2724124" cy="1180418"/>
          </a:xfrm>
          <a:prstGeom prst="rect">
            <a:avLst/>
          </a:prstGeom>
          <a:noFill/>
        </p:spPr>
        <p:txBody>
          <a:bodyPr vert="horz" lIns="76200" tIns="38100" rIns="76200" bIns="3810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latin typeface="Barlow" panose="00000500000000000000" pitchFamily="2" charset="0"/>
              </a:rPr>
              <a:t>FASO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6AA2407-A95F-9D3C-D81F-735229B6BA39}"/>
              </a:ext>
            </a:extLst>
          </p:cNvPr>
          <p:cNvSpPr txBox="1">
            <a:spLocks/>
          </p:cNvSpPr>
          <p:nvPr/>
        </p:nvSpPr>
        <p:spPr>
          <a:xfrm>
            <a:off x="8855076" y="2068503"/>
            <a:ext cx="2724124" cy="1180418"/>
          </a:xfrm>
          <a:prstGeom prst="rect">
            <a:avLst/>
          </a:prstGeom>
          <a:noFill/>
        </p:spPr>
        <p:txBody>
          <a:bodyPr vert="horz" lIns="76200" tIns="38100" rIns="76200" bIns="3810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ln>
                  <a:solidFill>
                    <a:schemeClr val="tx1"/>
                  </a:solidFill>
                </a:ln>
                <a:noFill/>
                <a:latin typeface="Barlow" panose="00000500000000000000" pitchFamily="2" charset="0"/>
              </a:rPr>
              <a:t>FASO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B1AFF950-96B6-79F7-8727-0A2B7D56C5B1}"/>
              </a:ext>
            </a:extLst>
          </p:cNvPr>
          <p:cNvSpPr txBox="1">
            <a:spLocks/>
          </p:cNvSpPr>
          <p:nvPr/>
        </p:nvSpPr>
        <p:spPr>
          <a:xfrm>
            <a:off x="8982076" y="2184920"/>
            <a:ext cx="2724124" cy="1180418"/>
          </a:xfrm>
          <a:prstGeom prst="rect">
            <a:avLst/>
          </a:prstGeom>
          <a:noFill/>
        </p:spPr>
        <p:txBody>
          <a:bodyPr vert="horz" lIns="76200" tIns="38100" rIns="76200" bIns="3810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latin typeface="Barlow" panose="00000500000000000000" pitchFamily="2" charset="0"/>
              </a:rPr>
              <a:t>FASO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F8D9B6E5-FCB4-C4EE-D886-F96F27EEA49F}"/>
              </a:ext>
            </a:extLst>
          </p:cNvPr>
          <p:cNvSpPr txBox="1">
            <a:spLocks/>
          </p:cNvSpPr>
          <p:nvPr/>
        </p:nvSpPr>
        <p:spPr>
          <a:xfrm>
            <a:off x="9086876" y="4273611"/>
            <a:ext cx="2724124" cy="1180418"/>
          </a:xfrm>
          <a:prstGeom prst="rect">
            <a:avLst/>
          </a:prstGeom>
          <a:noFill/>
        </p:spPr>
        <p:txBody>
          <a:bodyPr vert="horz" lIns="76200" tIns="38100" rIns="76200" bIns="3810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ln>
                  <a:solidFill>
                    <a:schemeClr val="tx1"/>
                  </a:solidFill>
                </a:ln>
                <a:noFill/>
                <a:latin typeface="Barlow" panose="00000500000000000000" pitchFamily="2" charset="0"/>
              </a:rPr>
              <a:t>FASO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721F0D8A-BA79-4EB3-3110-0516C87E61FA}"/>
              </a:ext>
            </a:extLst>
          </p:cNvPr>
          <p:cNvSpPr txBox="1">
            <a:spLocks/>
          </p:cNvSpPr>
          <p:nvPr/>
        </p:nvSpPr>
        <p:spPr>
          <a:xfrm>
            <a:off x="9044801" y="4218355"/>
            <a:ext cx="2724124" cy="1180418"/>
          </a:xfrm>
          <a:prstGeom prst="rect">
            <a:avLst/>
          </a:prstGeom>
          <a:noFill/>
        </p:spPr>
        <p:txBody>
          <a:bodyPr vert="horz" lIns="76200" tIns="38100" rIns="76200" bIns="3810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latin typeface="Barlow" panose="00000500000000000000" pitchFamily="2" charset="0"/>
              </a:rPr>
              <a:t>FASO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5CDD0A7E-B565-6589-F54D-B69D580BE502}"/>
              </a:ext>
            </a:extLst>
          </p:cNvPr>
          <p:cNvSpPr txBox="1">
            <a:spLocks/>
          </p:cNvSpPr>
          <p:nvPr/>
        </p:nvSpPr>
        <p:spPr>
          <a:xfrm>
            <a:off x="8632826" y="3166271"/>
            <a:ext cx="2650041" cy="262729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F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ind </a:t>
            </a: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A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gain </a:t>
            </a: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S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trictness </a:t>
            </a: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O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peration</a:t>
            </a:r>
            <a:endParaRPr lang="en-US" sz="1500" dirty="0"/>
          </a:p>
        </p:txBody>
      </p:sp>
      <p:sp>
        <p:nvSpPr>
          <p:cNvPr id="24" name="Subtitle 2">
            <a:extLst>
              <a:ext uri="{FF2B5EF4-FFF2-40B4-BE49-F238E27FC236}">
                <a16:creationId xmlns:a16="http://schemas.microsoft.com/office/drawing/2014/main" id="{C2B5EF58-3874-3FA2-1FD2-F6D61CEAE4BF}"/>
              </a:ext>
            </a:extLst>
          </p:cNvPr>
          <p:cNvSpPr txBox="1">
            <a:spLocks/>
          </p:cNvSpPr>
          <p:nvPr/>
        </p:nvSpPr>
        <p:spPr>
          <a:xfrm>
            <a:off x="9691160" y="4179634"/>
            <a:ext cx="2650041" cy="262729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F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ind </a:t>
            </a: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A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gain </a:t>
            </a: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S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trictness </a:t>
            </a: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O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peration</a:t>
            </a:r>
            <a:endParaRPr lang="en-US" sz="15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C6BF60F-2EA0-6B0C-5421-9C1F886C559A}"/>
              </a:ext>
            </a:extLst>
          </p:cNvPr>
          <p:cNvSpPr txBox="1"/>
          <p:nvPr/>
        </p:nvSpPr>
        <p:spPr>
          <a:xfrm>
            <a:off x="4053417" y="4326430"/>
            <a:ext cx="4085167" cy="60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7" dirty="0">
                <a:latin typeface="Barlow" panose="00000500000000000000" pitchFamily="2" charset="0"/>
              </a:rPr>
              <a:t>For the subtitle play with the position relative to the main logo</a:t>
            </a:r>
            <a:endParaRPr lang="en-GB" sz="500" dirty="0">
              <a:latin typeface="Barlow" panose="00000500000000000000" pitchFamily="2" charset="0"/>
            </a:endParaRPr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AB5CE70B-F595-5EFA-CBEA-6780FCF5B238}"/>
              </a:ext>
            </a:extLst>
          </p:cNvPr>
          <p:cNvSpPr txBox="1">
            <a:spLocks/>
          </p:cNvSpPr>
          <p:nvPr/>
        </p:nvSpPr>
        <p:spPr>
          <a:xfrm>
            <a:off x="25388" y="4619327"/>
            <a:ext cx="2650041" cy="262729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F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ind </a:t>
            </a: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A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gain </a:t>
            </a: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S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trictness </a:t>
            </a: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O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peration</a:t>
            </a:r>
            <a:endParaRPr lang="en-US" sz="1500" dirty="0"/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03A2B2E6-E3AB-698F-FC35-ECE3595E62A7}"/>
              </a:ext>
            </a:extLst>
          </p:cNvPr>
          <p:cNvSpPr txBox="1">
            <a:spLocks/>
          </p:cNvSpPr>
          <p:nvPr/>
        </p:nvSpPr>
        <p:spPr>
          <a:xfrm>
            <a:off x="80460" y="3169736"/>
            <a:ext cx="2650041" cy="262729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F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ind </a:t>
            </a: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A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gain </a:t>
            </a: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S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trictness </a:t>
            </a:r>
            <a:r>
              <a:rPr lang="en-US" sz="1333" b="1" dirty="0">
                <a:latin typeface="Barlow" pitchFamily="34" charset="0"/>
                <a:ea typeface="Barlow" pitchFamily="34" charset="-122"/>
                <a:cs typeface="Barlow" pitchFamily="34" charset="-120"/>
              </a:rPr>
              <a:t>O</a:t>
            </a:r>
            <a:r>
              <a:rPr lang="en-US" sz="1333" dirty="0">
                <a:latin typeface="Barlow" pitchFamily="34" charset="0"/>
                <a:ea typeface="Barlow" pitchFamily="34" charset="-122"/>
                <a:cs typeface="Barlow" pitchFamily="34" charset="-120"/>
              </a:rPr>
              <a:t>peration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3348177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C000"/>
      </a:accent1>
      <a:accent2>
        <a:srgbClr val="003FFF"/>
      </a:accent2>
      <a:accent3>
        <a:srgbClr val="FF00BF"/>
      </a:accent3>
      <a:accent4>
        <a:srgbClr val="00FF41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477</TotalTime>
  <Words>677</Words>
  <Application>Microsoft Office PowerPoint</Application>
  <PresentationFormat>Grand écran</PresentationFormat>
  <Paragraphs>150</Paragraphs>
  <Slides>23</Slides>
  <Notes>8</Notes>
  <HiddenSlides>4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0" baseType="lpstr">
      <vt:lpstr>Aptos</vt:lpstr>
      <vt:lpstr>Arial</vt:lpstr>
      <vt:lpstr>Barlow</vt:lpstr>
      <vt:lpstr>Calibri</vt:lpstr>
      <vt:lpstr>Montserrat</vt:lpstr>
      <vt:lpstr>Times New Roman</vt:lpstr>
      <vt:lpstr>Office Theme</vt:lpstr>
      <vt:lpstr>Présentation PowerPoint</vt:lpstr>
      <vt:lpstr>Notes datant de 2021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C’est avantageux pour les étudiants ?</vt:lpstr>
      <vt:lpstr>Présentation PowerPoint</vt:lpstr>
      <vt:lpstr>Présentation PowerPoint</vt:lpstr>
      <vt:lpstr>Présentation PowerPoint</vt:lpstr>
      <vt:lpstr>Nos aspirations</vt:lpstr>
      <vt:lpstr>On a besoin de vous !</vt:lpstr>
      <vt:lpstr>MERCI 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 PRIOL Emma</dc:creator>
  <cp:lastModifiedBy>AIMM</cp:lastModifiedBy>
  <cp:revision>19</cp:revision>
  <dcterms:created xsi:type="dcterms:W3CDTF">2023-12-13T12:54:26Z</dcterms:created>
  <dcterms:modified xsi:type="dcterms:W3CDTF">2024-01-20T11:10:49Z</dcterms:modified>
</cp:coreProperties>
</file>